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074900" cy="20104100"/>
  <p:notesSz cx="150749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20" y="2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1093" y="6232271"/>
            <a:ext cx="1281906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2187" y="11258296"/>
            <a:ext cx="1055687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4062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66843" y="4623943"/>
            <a:ext cx="656034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4062" y="804164"/>
            <a:ext cx="1357312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4062" y="4623943"/>
            <a:ext cx="1357312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27625" y="18696814"/>
            <a:ext cx="482600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4062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58500" y="18696814"/>
            <a:ext cx="3468687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30824" y="1827112"/>
            <a:ext cx="10607040" cy="22040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783329" marR="1248410" indent="-2447925">
              <a:lnSpc>
                <a:spcPct val="100499"/>
              </a:lnSpc>
              <a:spcBef>
                <a:spcPts val="120"/>
              </a:spcBef>
            </a:pPr>
            <a:r>
              <a:rPr sz="2200" b="1" dirty="0">
                <a:latin typeface="Times New Roman"/>
                <a:cs typeface="Times New Roman"/>
              </a:rPr>
              <a:t>TÍTULO</a:t>
            </a:r>
            <a:r>
              <a:rPr sz="2200" b="1" spc="175" dirty="0">
                <a:latin typeface="Times New Roman"/>
                <a:cs typeface="Times New Roman"/>
              </a:rPr>
              <a:t> </a:t>
            </a:r>
            <a:r>
              <a:rPr sz="2200" b="1" spc="120" dirty="0">
                <a:latin typeface="Times New Roman"/>
                <a:cs typeface="Times New Roman"/>
              </a:rPr>
              <a:t>DO</a:t>
            </a:r>
            <a:r>
              <a:rPr sz="2200" b="1" spc="18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TRABALHO:</a:t>
            </a:r>
            <a:r>
              <a:rPr sz="2200" b="1" spc="180" dirty="0">
                <a:latin typeface="Times New Roman"/>
                <a:cs typeface="Times New Roman"/>
              </a:rPr>
              <a:t> </a:t>
            </a:r>
            <a:r>
              <a:rPr sz="2200" b="1" spc="65" dirty="0">
                <a:latin typeface="Times New Roman"/>
                <a:cs typeface="Times New Roman"/>
              </a:rPr>
              <a:t>EM</a:t>
            </a:r>
            <a:r>
              <a:rPr sz="2200" b="1" spc="180" dirty="0">
                <a:latin typeface="Times New Roman"/>
                <a:cs typeface="Times New Roman"/>
              </a:rPr>
              <a:t> </a:t>
            </a:r>
            <a:r>
              <a:rPr sz="2200" b="1" dirty="0">
                <a:latin typeface="Times New Roman"/>
                <a:cs typeface="Times New Roman"/>
              </a:rPr>
              <a:t>NEGRITO,</a:t>
            </a:r>
            <a:r>
              <a:rPr sz="2200" b="1" spc="175" dirty="0">
                <a:latin typeface="Times New Roman"/>
                <a:cs typeface="Times New Roman"/>
              </a:rPr>
              <a:t> </a:t>
            </a:r>
            <a:r>
              <a:rPr sz="2200" b="1" spc="40" dirty="0">
                <a:latin typeface="Times New Roman"/>
                <a:cs typeface="Times New Roman"/>
              </a:rPr>
              <a:t>CENTRALIZADO, </a:t>
            </a:r>
            <a:r>
              <a:rPr sz="2200" b="1" dirty="0">
                <a:latin typeface="Times New Roman"/>
                <a:cs typeface="Times New Roman"/>
              </a:rPr>
              <a:t>LETRAS</a:t>
            </a:r>
            <a:r>
              <a:rPr sz="2200" b="1" spc="200" dirty="0">
                <a:latin typeface="Times New Roman"/>
                <a:cs typeface="Times New Roman"/>
              </a:rPr>
              <a:t> </a:t>
            </a:r>
            <a:r>
              <a:rPr sz="2200" b="1" spc="55" dirty="0">
                <a:latin typeface="Times New Roman"/>
                <a:cs typeface="Times New Roman"/>
              </a:rPr>
              <a:t>MAIÚSCULAS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Times New Roman"/>
              <a:cs typeface="Times New Roman"/>
            </a:endParaRPr>
          </a:p>
          <a:p>
            <a:pPr marL="3074670" marR="5080" indent="-2912110">
              <a:lnSpc>
                <a:spcPts val="2440"/>
              </a:lnSpc>
            </a:pPr>
            <a:r>
              <a:rPr sz="2050" spc="10" dirty="0">
                <a:latin typeface="Times New Roman"/>
                <a:cs typeface="Times New Roman"/>
              </a:rPr>
              <a:t>Autor(es)¹;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redigido(s)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50" dirty="0">
                <a:latin typeface="Times New Roman"/>
                <a:cs typeface="Times New Roman"/>
              </a:rPr>
              <a:t>com</a:t>
            </a:r>
            <a:r>
              <a:rPr sz="2050" spc="110" dirty="0">
                <a:latin typeface="Times New Roman"/>
                <a:cs typeface="Times New Roman"/>
              </a:rPr>
              <a:t> </a:t>
            </a:r>
            <a:r>
              <a:rPr sz="2050" spc="105" dirty="0">
                <a:latin typeface="Times New Roman"/>
                <a:cs typeface="Times New Roman"/>
              </a:rPr>
              <a:t>a</a:t>
            </a:r>
            <a:r>
              <a:rPr sz="2050" spc="100" dirty="0">
                <a:latin typeface="Times New Roman"/>
                <a:cs typeface="Times New Roman"/>
              </a:rPr>
              <a:t> </a:t>
            </a:r>
            <a:r>
              <a:rPr sz="2050" spc="45" dirty="0">
                <a:latin typeface="Times New Roman"/>
                <a:cs typeface="Times New Roman"/>
              </a:rPr>
              <a:t>primeira</a:t>
            </a:r>
            <a:r>
              <a:rPr sz="2050" spc="110" dirty="0">
                <a:latin typeface="Times New Roman"/>
                <a:cs typeface="Times New Roman"/>
              </a:rPr>
              <a:t> </a:t>
            </a:r>
            <a:r>
              <a:rPr sz="2050" spc="50" dirty="0">
                <a:latin typeface="Times New Roman"/>
                <a:cs typeface="Times New Roman"/>
              </a:rPr>
              <a:t>letra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de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70" dirty="0">
                <a:latin typeface="Times New Roman"/>
                <a:cs typeface="Times New Roman"/>
              </a:rPr>
              <a:t>cada</a:t>
            </a:r>
            <a:r>
              <a:rPr sz="2050" spc="110" dirty="0">
                <a:latin typeface="Times New Roman"/>
                <a:cs typeface="Times New Roman"/>
              </a:rPr>
              <a:t> </a:t>
            </a:r>
            <a:r>
              <a:rPr sz="2050" spc="60" dirty="0">
                <a:latin typeface="Times New Roman"/>
                <a:cs typeface="Times New Roman"/>
              </a:rPr>
              <a:t>nome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maiúscula,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centralizado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Times New Roman"/>
                <a:cs typeface="Times New Roman"/>
              </a:rPr>
              <a:t>e</a:t>
            </a:r>
            <a:r>
              <a:rPr sz="2050" spc="105" dirty="0">
                <a:latin typeface="Times New Roman"/>
                <a:cs typeface="Times New Roman"/>
              </a:rPr>
              <a:t> </a:t>
            </a:r>
            <a:r>
              <a:rPr sz="2050" spc="-10" dirty="0">
                <a:latin typeface="Times New Roman"/>
                <a:cs typeface="Times New Roman"/>
              </a:rPr>
              <a:t>inserido(s) </a:t>
            </a:r>
            <a:r>
              <a:rPr sz="2050" spc="60" dirty="0">
                <a:latin typeface="Times New Roman"/>
                <a:cs typeface="Times New Roman"/>
              </a:rPr>
              <a:t>abaixo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0" dirty="0">
                <a:latin typeface="Times New Roman"/>
                <a:cs typeface="Times New Roman"/>
              </a:rPr>
              <a:t>do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60" dirty="0">
                <a:latin typeface="Times New Roman"/>
                <a:cs typeface="Times New Roman"/>
              </a:rPr>
              <a:t>título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0" dirty="0">
                <a:latin typeface="Times New Roman"/>
                <a:cs typeface="Times New Roman"/>
              </a:rPr>
              <a:t>do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80" dirty="0">
                <a:latin typeface="Times New Roman"/>
                <a:cs typeface="Times New Roman"/>
              </a:rPr>
              <a:t>trabalho</a:t>
            </a:r>
            <a:r>
              <a:rPr sz="2050" dirty="0">
                <a:latin typeface="Times New Roman"/>
                <a:cs typeface="Times New Roman"/>
              </a:rPr>
              <a:t> e </a:t>
            </a:r>
            <a:r>
              <a:rPr sz="2050" spc="55" dirty="0">
                <a:latin typeface="Times New Roman"/>
                <a:cs typeface="Times New Roman"/>
              </a:rPr>
              <a:t>numerados</a:t>
            </a:r>
            <a:endParaRPr sz="2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¹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spc="55" dirty="0">
                <a:latin typeface="Times New Roman"/>
                <a:cs typeface="Times New Roman"/>
              </a:rPr>
              <a:t>Instituição</a:t>
            </a:r>
            <a:r>
              <a:rPr sz="1600" spc="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vinculação;</a:t>
            </a:r>
            <a:r>
              <a:rPr sz="1600" spc="75" dirty="0">
                <a:latin typeface="Times New Roman"/>
                <a:cs typeface="Times New Roman"/>
              </a:rPr>
              <a:t>  </a:t>
            </a:r>
            <a:r>
              <a:rPr sz="1600" spc="55" dirty="0">
                <a:latin typeface="Times New Roman"/>
                <a:cs typeface="Times New Roman"/>
              </a:rPr>
              <a:t>titulação</a:t>
            </a:r>
            <a:r>
              <a:rPr sz="1600" spc="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</a:t>
            </a:r>
            <a:r>
              <a:rPr sz="1600" spc="75" dirty="0">
                <a:latin typeface="Times New Roman"/>
                <a:cs typeface="Times New Roman"/>
              </a:rPr>
              <a:t>  </a:t>
            </a:r>
            <a:r>
              <a:rPr sz="1600" spc="-10" dirty="0">
                <a:latin typeface="Times New Roman"/>
                <a:cs typeface="Times New Roman"/>
              </a:rPr>
              <a:t>e-mail.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627" y="4827187"/>
            <a:ext cx="5754370" cy="2513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3200" algn="just">
              <a:lnSpc>
                <a:spcPct val="102299"/>
              </a:lnSpc>
              <a:spcBef>
                <a:spcPts val="100"/>
              </a:spcBef>
            </a:pPr>
            <a:r>
              <a:rPr sz="1450" spc="55" dirty="0">
                <a:latin typeface="Times New Roman"/>
                <a:cs typeface="Times New Roman"/>
              </a:rPr>
              <a:t>Estas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instruções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têm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como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objetivo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auxiliar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os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autores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14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preparar</a:t>
            </a:r>
            <a:r>
              <a:rPr sz="1450" spc="145" dirty="0">
                <a:latin typeface="Times New Roman"/>
                <a:cs typeface="Times New Roman"/>
              </a:rPr>
              <a:t> </a:t>
            </a:r>
            <a:r>
              <a:rPr sz="1450" spc="-50" dirty="0">
                <a:latin typeface="Times New Roman"/>
                <a:cs typeface="Times New Roman"/>
              </a:rPr>
              <a:t>e </a:t>
            </a:r>
            <a:r>
              <a:rPr sz="1450" spc="60" dirty="0">
                <a:latin typeface="Times New Roman"/>
                <a:cs typeface="Times New Roman"/>
              </a:rPr>
              <a:t>apresentar</a:t>
            </a:r>
            <a:r>
              <a:rPr sz="1450" spc="24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XXX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Mostra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Científica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XXI</a:t>
            </a:r>
            <a:r>
              <a:rPr sz="1450" spc="25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Jornada </a:t>
            </a:r>
            <a:r>
              <a:rPr sz="1450" spc="60" dirty="0">
                <a:latin typeface="Times New Roman"/>
                <a:cs typeface="Times New Roman"/>
              </a:rPr>
              <a:t>Odontológica.</a:t>
            </a:r>
            <a:r>
              <a:rPr sz="1450" spc="30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31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30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deve</a:t>
            </a:r>
            <a:r>
              <a:rPr sz="1450" spc="31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30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confeccionado</a:t>
            </a:r>
            <a:r>
              <a:rPr sz="1450" spc="31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apenas</a:t>
            </a:r>
            <a:r>
              <a:rPr sz="1450" spc="30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depois</a:t>
            </a:r>
            <a:r>
              <a:rPr sz="1450" spc="31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310" dirty="0">
                <a:latin typeface="Times New Roman"/>
                <a:cs typeface="Times New Roman"/>
              </a:rPr>
              <a:t> </a:t>
            </a:r>
            <a:r>
              <a:rPr sz="1450" spc="40" dirty="0">
                <a:latin typeface="Times New Roman"/>
                <a:cs typeface="Times New Roman"/>
              </a:rPr>
              <a:t>o </a:t>
            </a:r>
            <a:r>
              <a:rPr sz="1450" spc="75" dirty="0">
                <a:latin typeface="Times New Roman"/>
                <a:cs typeface="Times New Roman"/>
              </a:rPr>
              <a:t>trabalho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obtiver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41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resposta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1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aceitação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da</a:t>
            </a:r>
            <a:r>
              <a:rPr sz="1450" spc="41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Comissão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Científica.</a:t>
            </a:r>
            <a:r>
              <a:rPr sz="1450" spc="409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É </a:t>
            </a:r>
            <a:r>
              <a:rPr sz="1450" spc="65" dirty="0">
                <a:latin typeface="Times New Roman"/>
                <a:cs typeface="Times New Roman"/>
              </a:rPr>
              <a:t>obrigatório</a:t>
            </a:r>
            <a:r>
              <a:rPr sz="1450" spc="2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título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80" dirty="0">
                <a:latin typeface="Times New Roman"/>
                <a:cs typeface="Times New Roman"/>
              </a:rPr>
              <a:t>trabalho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seja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idêntico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ao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título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do </a:t>
            </a:r>
            <a:r>
              <a:rPr sz="1450" spc="55" dirty="0">
                <a:latin typeface="Times New Roman"/>
                <a:cs typeface="Times New Roman"/>
              </a:rPr>
              <a:t>resumo</a:t>
            </a:r>
            <a:r>
              <a:rPr sz="1450" spc="2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submetido.</a:t>
            </a:r>
            <a:endParaRPr sz="1450">
              <a:latin typeface="Times New Roman"/>
              <a:cs typeface="Times New Roman"/>
            </a:endParaRPr>
          </a:p>
          <a:p>
            <a:pPr marL="12700" marR="5080" indent="193040" algn="just">
              <a:lnSpc>
                <a:spcPct val="102299"/>
              </a:lnSpc>
            </a:pPr>
            <a:r>
              <a:rPr sz="1450" spc="90" dirty="0">
                <a:latin typeface="Times New Roman"/>
                <a:cs typeface="Times New Roman"/>
              </a:rPr>
              <a:t>A</a:t>
            </a:r>
            <a:r>
              <a:rPr sz="1450" spc="10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área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útil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máxima</a:t>
            </a:r>
            <a:r>
              <a:rPr sz="1450" spc="10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painel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10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apresentação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dos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pôsteres</a:t>
            </a:r>
            <a:r>
              <a:rPr sz="1450" spc="10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será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spc="25" dirty="0">
                <a:latin typeface="Times New Roman"/>
                <a:cs typeface="Times New Roman"/>
              </a:rPr>
              <a:t>de </a:t>
            </a:r>
            <a:r>
              <a:rPr sz="1450" dirty="0">
                <a:latin typeface="Times New Roman"/>
                <a:cs typeface="Times New Roman"/>
              </a:rPr>
              <a:t>1,20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m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altura</a:t>
            </a:r>
            <a:r>
              <a:rPr sz="1450" spc="23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x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0,90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m</a:t>
            </a:r>
            <a:r>
              <a:rPr sz="1450" spc="23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largura,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solicitando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23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seja</a:t>
            </a:r>
            <a:r>
              <a:rPr sz="1450" spc="229" dirty="0">
                <a:latin typeface="Times New Roman"/>
                <a:cs typeface="Times New Roman"/>
              </a:rPr>
              <a:t> </a:t>
            </a:r>
            <a:r>
              <a:rPr sz="1450" spc="40" dirty="0">
                <a:latin typeface="Times New Roman"/>
                <a:cs typeface="Times New Roman"/>
              </a:rPr>
              <a:t>obedecida </a:t>
            </a:r>
            <a:r>
              <a:rPr sz="1450" spc="55" dirty="0">
                <a:latin typeface="Times New Roman"/>
                <a:cs typeface="Times New Roman"/>
              </a:rPr>
              <a:t>rigorosamente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essa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forma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evitar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ultrapasse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29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área </a:t>
            </a:r>
            <a:r>
              <a:rPr sz="1450" spc="10" dirty="0">
                <a:latin typeface="Times New Roman"/>
                <a:cs typeface="Times New Roman"/>
              </a:rPr>
              <a:t>individual.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local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e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dia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da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apresentação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poderão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ser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consultados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no </a:t>
            </a:r>
            <a:r>
              <a:rPr sz="1450" dirty="0">
                <a:latin typeface="Times New Roman"/>
                <a:cs typeface="Times New Roman"/>
              </a:rPr>
              <a:t>site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60" dirty="0">
                <a:latin typeface="Times New Roman"/>
                <a:cs typeface="Times New Roman"/>
              </a:rPr>
              <a:t> </a:t>
            </a:r>
            <a:r>
              <a:rPr sz="1450" spc="35" dirty="0">
                <a:latin typeface="Times New Roman"/>
                <a:cs typeface="Times New Roman"/>
              </a:rPr>
              <a:t>evento.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8491" y="9422372"/>
            <a:ext cx="5810250" cy="341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97180" algn="just">
              <a:lnSpc>
                <a:spcPct val="102299"/>
              </a:lnSpc>
              <a:spcBef>
                <a:spcPts val="100"/>
              </a:spcBef>
            </a:pPr>
            <a:r>
              <a:rPr sz="1450" dirty="0">
                <a:latin typeface="Times New Roman"/>
                <a:cs typeface="Times New Roman"/>
              </a:rPr>
              <a:t>Os</a:t>
            </a:r>
            <a:r>
              <a:rPr sz="1450" spc="34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elementos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essenciais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são: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spc="55" dirty="0">
                <a:latin typeface="Times New Roman"/>
                <a:cs typeface="Times New Roman"/>
              </a:rPr>
              <a:t>Título,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spc="60" dirty="0">
                <a:latin typeface="Times New Roman"/>
                <a:cs typeface="Times New Roman"/>
              </a:rPr>
              <a:t>autores,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instituições</a:t>
            </a:r>
            <a:r>
              <a:rPr sz="1450" spc="350" dirty="0">
                <a:latin typeface="Times New Roman"/>
                <a:cs typeface="Times New Roman"/>
              </a:rPr>
              <a:t>  </a:t>
            </a:r>
            <a:r>
              <a:rPr sz="1450" spc="25" dirty="0">
                <a:latin typeface="Times New Roman"/>
                <a:cs typeface="Times New Roman"/>
              </a:rPr>
              <a:t>de </a:t>
            </a:r>
            <a:r>
              <a:rPr sz="1450" spc="45" dirty="0">
                <a:latin typeface="Times New Roman"/>
                <a:cs typeface="Times New Roman"/>
              </a:rPr>
              <a:t>vinculação,</a:t>
            </a:r>
            <a:r>
              <a:rPr sz="1450" spc="26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endereço</a:t>
            </a:r>
            <a:r>
              <a:rPr sz="1450" spc="265" dirty="0">
                <a:latin typeface="Times New Roman"/>
                <a:cs typeface="Times New Roman"/>
              </a:rPr>
              <a:t> 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265" dirty="0">
                <a:latin typeface="Times New Roman"/>
                <a:cs typeface="Times New Roman"/>
              </a:rPr>
              <a:t>  </a:t>
            </a:r>
            <a:r>
              <a:rPr sz="1450" spc="55" dirty="0">
                <a:latin typeface="Times New Roman"/>
                <a:cs typeface="Times New Roman"/>
              </a:rPr>
              <a:t>correspondência</a:t>
            </a:r>
            <a:r>
              <a:rPr sz="1450" spc="26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26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e-mail,</a:t>
            </a:r>
            <a:r>
              <a:rPr sz="1450" spc="265" dirty="0">
                <a:latin typeface="Times New Roman"/>
                <a:cs typeface="Times New Roman"/>
              </a:rPr>
              <a:t>  </a:t>
            </a:r>
            <a:r>
              <a:rPr sz="1450" spc="65" dirty="0">
                <a:latin typeface="Times New Roman"/>
                <a:cs typeface="Times New Roman"/>
              </a:rPr>
              <a:t>Introdução, Material</a:t>
            </a:r>
            <a:r>
              <a:rPr sz="1450" spc="9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100" dirty="0">
                <a:latin typeface="Times New Roman"/>
                <a:cs typeface="Times New Roman"/>
              </a:rPr>
              <a:t>  </a:t>
            </a:r>
            <a:r>
              <a:rPr sz="1450" spc="70" dirty="0">
                <a:latin typeface="Times New Roman"/>
                <a:cs typeface="Times New Roman"/>
              </a:rPr>
              <a:t>Métodos,</a:t>
            </a:r>
            <a:r>
              <a:rPr sz="1450" spc="95" dirty="0">
                <a:latin typeface="Times New Roman"/>
                <a:cs typeface="Times New Roman"/>
              </a:rPr>
              <a:t>  </a:t>
            </a:r>
            <a:r>
              <a:rPr sz="1450" spc="60" dirty="0">
                <a:latin typeface="Times New Roman"/>
                <a:cs typeface="Times New Roman"/>
              </a:rPr>
              <a:t>Resultados</a:t>
            </a:r>
            <a:r>
              <a:rPr sz="1450" spc="10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100" dirty="0">
                <a:latin typeface="Times New Roman"/>
                <a:cs typeface="Times New Roman"/>
              </a:rPr>
              <a:t>  </a:t>
            </a:r>
            <a:r>
              <a:rPr sz="1450" spc="50" dirty="0">
                <a:latin typeface="Times New Roman"/>
                <a:cs typeface="Times New Roman"/>
              </a:rPr>
              <a:t>Discussão</a:t>
            </a:r>
            <a:r>
              <a:rPr sz="1450" spc="95" dirty="0">
                <a:latin typeface="Times New Roman"/>
                <a:cs typeface="Times New Roman"/>
              </a:rPr>
              <a:t>  </a:t>
            </a:r>
            <a:r>
              <a:rPr sz="1450" spc="55" dirty="0">
                <a:latin typeface="Times New Roman"/>
                <a:cs typeface="Times New Roman"/>
              </a:rPr>
              <a:t>(pode</a:t>
            </a:r>
            <a:r>
              <a:rPr sz="1450" spc="10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95" dirty="0">
                <a:latin typeface="Times New Roman"/>
                <a:cs typeface="Times New Roman"/>
              </a:rPr>
              <a:t>  </a:t>
            </a:r>
            <a:r>
              <a:rPr sz="1450" spc="45" dirty="0">
                <a:latin typeface="Times New Roman"/>
                <a:cs typeface="Times New Roman"/>
              </a:rPr>
              <a:t>separado), Conclusão(ões),</a:t>
            </a:r>
            <a:r>
              <a:rPr sz="1450" spc="459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Referências</a:t>
            </a:r>
            <a:r>
              <a:rPr sz="1450" spc="4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Bibliográficas</a:t>
            </a:r>
            <a:r>
              <a:rPr sz="1450" spc="459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459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agência</a:t>
            </a:r>
            <a:r>
              <a:rPr sz="1450" spc="459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55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fomento</a:t>
            </a:r>
            <a:r>
              <a:rPr sz="1450" spc="459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(se </a:t>
            </a:r>
            <a:r>
              <a:rPr sz="1450" spc="40" dirty="0">
                <a:latin typeface="Times New Roman"/>
                <a:cs typeface="Times New Roman"/>
              </a:rPr>
              <a:t>houver).</a:t>
            </a:r>
            <a:endParaRPr sz="1450" dirty="0">
              <a:latin typeface="Times New Roman"/>
              <a:cs typeface="Times New Roman"/>
            </a:endParaRPr>
          </a:p>
          <a:p>
            <a:pPr marL="12700" marR="5080" indent="200025" algn="just">
              <a:lnSpc>
                <a:spcPct val="102299"/>
              </a:lnSpc>
            </a:pPr>
            <a:r>
              <a:rPr sz="1450" spc="90" dirty="0">
                <a:latin typeface="Times New Roman"/>
                <a:cs typeface="Times New Roman"/>
              </a:rPr>
              <a:t>A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fonte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recomendada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(outra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fonte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pode</a:t>
            </a:r>
            <a:r>
              <a:rPr sz="1450" spc="12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utilizada)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40" dirty="0">
                <a:latin typeface="Times New Roman"/>
                <a:cs typeface="Times New Roman"/>
              </a:rPr>
              <a:t>digitação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23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texto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é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Times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New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105" dirty="0">
                <a:latin typeface="Times New Roman"/>
                <a:cs typeface="Times New Roman"/>
              </a:rPr>
              <a:t>Roman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(em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tamanho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23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permita</a:t>
            </a:r>
            <a:r>
              <a:rPr sz="1450" spc="24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 leitura</a:t>
            </a:r>
            <a:r>
              <a:rPr sz="1450" spc="180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pelo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menos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2</a:t>
            </a:r>
            <a:r>
              <a:rPr sz="1450" spc="18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m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distância,</a:t>
            </a:r>
            <a:r>
              <a:rPr sz="1450" spc="18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sugerimos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um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tamanho</a:t>
            </a:r>
            <a:r>
              <a:rPr sz="1450" spc="18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mínimo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28)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6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modo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6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facilitar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6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leitura</a:t>
            </a:r>
            <a:r>
              <a:rPr sz="1450" spc="55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pelos</a:t>
            </a:r>
            <a:r>
              <a:rPr sz="1450" spc="6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participantes.</a:t>
            </a:r>
            <a:endParaRPr sz="1450" dirty="0">
              <a:latin typeface="Times New Roman"/>
              <a:cs typeface="Times New Roman"/>
            </a:endParaRPr>
          </a:p>
          <a:p>
            <a:pPr marL="12700" marR="5080" indent="241935" algn="r">
              <a:lnSpc>
                <a:spcPct val="102299"/>
              </a:lnSpc>
              <a:tabLst>
                <a:tab pos="5164455" algn="l"/>
                <a:tab pos="5418455" algn="l"/>
              </a:tabLst>
            </a:pPr>
            <a:r>
              <a:rPr sz="1450" spc="95" dirty="0">
                <a:latin typeface="Times New Roman"/>
                <a:cs typeface="Times New Roman"/>
              </a:rPr>
              <a:t>É</a:t>
            </a:r>
            <a:r>
              <a:rPr sz="1450" spc="484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proibida</a:t>
            </a:r>
            <a:r>
              <a:rPr sz="1450" spc="490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484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apresentação</a:t>
            </a:r>
            <a:r>
              <a:rPr sz="1450" spc="49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por</a:t>
            </a:r>
            <a:r>
              <a:rPr sz="1450" spc="49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terceiros</a:t>
            </a:r>
            <a:r>
              <a:rPr sz="1450" spc="484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(não</a:t>
            </a:r>
            <a:r>
              <a:rPr sz="1450" spc="49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autores),</a:t>
            </a:r>
            <a:r>
              <a:rPr sz="1450" dirty="0">
                <a:latin typeface="Times New Roman"/>
                <a:cs typeface="Times New Roman"/>
              </a:rPr>
              <a:t>	</a:t>
            </a:r>
            <a:r>
              <a:rPr sz="1450" spc="65" dirty="0">
                <a:latin typeface="Times New Roman"/>
                <a:cs typeface="Times New Roman"/>
              </a:rPr>
              <a:t>oral</a:t>
            </a:r>
            <a:r>
              <a:rPr sz="1450" spc="425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ou </a:t>
            </a:r>
            <a:r>
              <a:rPr sz="1450" spc="55" dirty="0">
                <a:latin typeface="Times New Roman"/>
                <a:cs typeface="Times New Roman"/>
              </a:rPr>
              <a:t>performática,</a:t>
            </a:r>
            <a:r>
              <a:rPr sz="1450" spc="114" dirty="0">
                <a:latin typeface="Times New Roman"/>
                <a:cs typeface="Times New Roman"/>
              </a:rPr>
              <a:t> 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120" dirty="0">
                <a:latin typeface="Times New Roman"/>
                <a:cs typeface="Times New Roman"/>
              </a:rPr>
              <a:t>  </a:t>
            </a:r>
            <a:r>
              <a:rPr sz="1450" spc="70" dirty="0">
                <a:latin typeface="Times New Roman"/>
                <a:cs typeface="Times New Roman"/>
              </a:rPr>
              <a:t>trabalhos</a:t>
            </a:r>
            <a:r>
              <a:rPr sz="1450" spc="12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sem</a:t>
            </a:r>
            <a:r>
              <a:rPr sz="1450" spc="12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características</a:t>
            </a:r>
            <a:r>
              <a:rPr sz="1450" spc="114" dirty="0">
                <a:latin typeface="Times New Roman"/>
                <a:cs typeface="Times New Roman"/>
              </a:rPr>
              <a:t> 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120" dirty="0">
                <a:latin typeface="Times New Roman"/>
                <a:cs typeface="Times New Roman"/>
              </a:rPr>
              <a:t>  </a:t>
            </a:r>
            <a:r>
              <a:rPr sz="1450" spc="85" dirty="0">
                <a:latin typeface="Times New Roman"/>
                <a:cs typeface="Times New Roman"/>
              </a:rPr>
              <a:t>um</a:t>
            </a:r>
            <a:r>
              <a:rPr sz="1450" spc="120" dirty="0">
                <a:latin typeface="Times New Roman"/>
                <a:cs typeface="Times New Roman"/>
              </a:rPr>
              <a:t>  </a:t>
            </a:r>
            <a:r>
              <a:rPr sz="1450" spc="50" dirty="0">
                <a:latin typeface="Times New Roman"/>
                <a:cs typeface="Times New Roman"/>
              </a:rPr>
              <a:t>pôster</a:t>
            </a:r>
            <a:r>
              <a:rPr sz="1450" dirty="0">
                <a:latin typeface="Times New Roman"/>
                <a:cs typeface="Times New Roman"/>
              </a:rPr>
              <a:t>		e</a:t>
            </a:r>
            <a:r>
              <a:rPr sz="1450" spc="490" dirty="0">
                <a:latin typeface="Times New Roman"/>
                <a:cs typeface="Times New Roman"/>
              </a:rPr>
              <a:t> </a:t>
            </a:r>
            <a:r>
              <a:rPr sz="1450" spc="25" dirty="0">
                <a:latin typeface="Times New Roman"/>
                <a:cs typeface="Times New Roman"/>
              </a:rPr>
              <a:t>de </a:t>
            </a:r>
            <a:r>
              <a:rPr sz="1450" spc="45" dirty="0">
                <a:latin typeface="Times New Roman"/>
                <a:cs typeface="Times New Roman"/>
              </a:rPr>
              <a:t>pôsteres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não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obedeçam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às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normas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gerais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tamanho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legibilidade. </a:t>
            </a:r>
            <a:r>
              <a:rPr sz="1450" dirty="0">
                <a:latin typeface="Times New Roman"/>
                <a:cs typeface="Times New Roman"/>
              </a:rPr>
              <a:t>Sugerimos</a:t>
            </a:r>
            <a:r>
              <a:rPr sz="1450" spc="19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que,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respeitando-</a:t>
            </a:r>
            <a:r>
              <a:rPr sz="1450" dirty="0">
                <a:latin typeface="Times New Roman"/>
                <a:cs typeface="Times New Roman"/>
              </a:rPr>
              <a:t>se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as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particularidades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cada</a:t>
            </a:r>
            <a:r>
              <a:rPr sz="1450" spc="19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área,</a:t>
            </a:r>
            <a:r>
              <a:rPr sz="1450" spc="200" dirty="0">
                <a:latin typeface="Times New Roman"/>
                <a:cs typeface="Times New Roman"/>
              </a:rPr>
              <a:t> </a:t>
            </a:r>
            <a:r>
              <a:rPr sz="1450" spc="-20" dirty="0">
                <a:latin typeface="Times New Roman"/>
                <a:cs typeface="Times New Roman"/>
              </a:rPr>
              <a:t>seja </a:t>
            </a:r>
            <a:r>
              <a:rPr sz="1450" spc="50" dirty="0">
                <a:latin typeface="Times New Roman"/>
                <a:cs typeface="Times New Roman"/>
              </a:rPr>
              <a:t>utilizado</a:t>
            </a:r>
            <a:r>
              <a:rPr sz="1450" spc="41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mínimo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texto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máximo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figuras,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fotos,</a:t>
            </a:r>
            <a:r>
              <a:rPr sz="1450" spc="420" dirty="0">
                <a:latin typeface="Times New Roman"/>
                <a:cs typeface="Times New Roman"/>
              </a:rPr>
              <a:t> </a:t>
            </a:r>
            <a:r>
              <a:rPr sz="1450" spc="40" dirty="0">
                <a:latin typeface="Times New Roman"/>
                <a:cs typeface="Times New Roman"/>
              </a:rPr>
              <a:t>tabelas,</a:t>
            </a:r>
            <a:endParaRPr sz="14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450" dirty="0">
                <a:latin typeface="Times New Roman"/>
                <a:cs typeface="Times New Roman"/>
              </a:rPr>
              <a:t>gráficos</a:t>
            </a:r>
            <a:r>
              <a:rPr sz="1450" spc="11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esquemas</a:t>
            </a:r>
            <a:r>
              <a:rPr sz="1450" spc="114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possíveis.</a:t>
            </a:r>
            <a:endParaRPr sz="145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26350" y="4919824"/>
            <a:ext cx="7150100" cy="3417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3200" algn="just">
              <a:lnSpc>
                <a:spcPct val="102299"/>
              </a:lnSpc>
              <a:spcBef>
                <a:spcPts val="100"/>
              </a:spcBef>
            </a:pPr>
            <a:r>
              <a:rPr sz="1450" dirty="0">
                <a:latin typeface="Times New Roman"/>
                <a:cs typeface="Times New Roman"/>
              </a:rPr>
              <a:t>Pelo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menos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um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dos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autores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trabalho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deverá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permanecer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junto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ao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pôster,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durante </a:t>
            </a:r>
            <a:r>
              <a:rPr sz="1450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todo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tempo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da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sessão,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responder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às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questões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dos</a:t>
            </a:r>
            <a:r>
              <a:rPr sz="1450" spc="40" dirty="0">
                <a:latin typeface="Times New Roman"/>
                <a:cs typeface="Times New Roman"/>
              </a:rPr>
              <a:t> </a:t>
            </a:r>
            <a:r>
              <a:rPr sz="1450" spc="35" dirty="0">
                <a:latin typeface="Times New Roman"/>
                <a:cs typeface="Times New Roman"/>
              </a:rPr>
              <a:t>interessados.</a:t>
            </a:r>
            <a:endParaRPr sz="1450">
              <a:latin typeface="Times New Roman"/>
              <a:cs typeface="Times New Roman"/>
            </a:endParaRPr>
          </a:p>
          <a:p>
            <a:pPr marL="12700" marR="5080" indent="215265" algn="just">
              <a:lnSpc>
                <a:spcPct val="102299"/>
              </a:lnSpc>
            </a:pPr>
            <a:r>
              <a:rPr sz="1450" dirty="0">
                <a:latin typeface="Times New Roman"/>
                <a:cs typeface="Times New Roman"/>
              </a:rPr>
              <a:t>As</a:t>
            </a:r>
            <a:r>
              <a:rPr sz="1450" spc="2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informações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devem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organizadas</a:t>
            </a:r>
            <a:r>
              <a:rPr sz="1450" spc="2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modo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as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ideias</a:t>
            </a:r>
            <a:r>
              <a:rPr sz="1450" spc="26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centrais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270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trabalho </a:t>
            </a:r>
            <a:r>
              <a:rPr sz="1450" dirty="0">
                <a:latin typeface="Times New Roman"/>
                <a:cs typeface="Times New Roman"/>
              </a:rPr>
              <a:t>sejam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facilmente</a:t>
            </a:r>
            <a:r>
              <a:rPr sz="1450" spc="85" dirty="0">
                <a:latin typeface="Times New Roman"/>
                <a:cs typeface="Times New Roman"/>
              </a:rPr>
              <a:t>  </a:t>
            </a:r>
            <a:r>
              <a:rPr sz="1450" spc="55" dirty="0">
                <a:latin typeface="Times New Roman"/>
                <a:cs typeface="Times New Roman"/>
              </a:rPr>
              <a:t>apreendidas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85" dirty="0">
                <a:latin typeface="Times New Roman"/>
                <a:cs typeface="Times New Roman"/>
              </a:rPr>
              <a:t>  </a:t>
            </a:r>
            <a:r>
              <a:rPr sz="1450" spc="45" dirty="0">
                <a:latin typeface="Times New Roman"/>
                <a:cs typeface="Times New Roman"/>
              </a:rPr>
              <a:t>utilizar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spc="70" dirty="0">
                <a:latin typeface="Times New Roman"/>
                <a:cs typeface="Times New Roman"/>
              </a:rPr>
              <a:t>todos</a:t>
            </a:r>
            <a:r>
              <a:rPr sz="1450" spc="8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os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recursos</a:t>
            </a:r>
            <a:r>
              <a:rPr sz="1450" spc="85" dirty="0">
                <a:latin typeface="Times New Roman"/>
                <a:cs typeface="Times New Roman"/>
              </a:rPr>
              <a:t>  </a:t>
            </a:r>
            <a:r>
              <a:rPr sz="1450" dirty="0">
                <a:latin typeface="Times New Roman"/>
                <a:cs typeface="Times New Roman"/>
              </a:rPr>
              <a:t>disponíveis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85" dirty="0">
                <a:latin typeface="Times New Roman"/>
                <a:cs typeface="Times New Roman"/>
              </a:rPr>
              <a:t> 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80" dirty="0">
                <a:latin typeface="Times New Roman"/>
                <a:cs typeface="Times New Roman"/>
              </a:rPr>
              <a:t>  </a:t>
            </a:r>
            <a:r>
              <a:rPr sz="1450" spc="50" dirty="0">
                <a:latin typeface="Times New Roman"/>
                <a:cs typeface="Times New Roman"/>
              </a:rPr>
              <a:t>pôster </a:t>
            </a:r>
            <a:r>
              <a:rPr sz="1450" spc="60" dirty="0">
                <a:latin typeface="Times New Roman"/>
                <a:cs typeface="Times New Roman"/>
              </a:rPr>
              <a:t>despertar</a:t>
            </a:r>
            <a:r>
              <a:rPr sz="1450" spc="8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8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interesse</a:t>
            </a:r>
            <a:r>
              <a:rPr sz="1450" spc="8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80" dirty="0">
                <a:latin typeface="Times New Roman"/>
                <a:cs typeface="Times New Roman"/>
              </a:rPr>
              <a:t> </a:t>
            </a:r>
            <a:r>
              <a:rPr sz="1450" spc="40" dirty="0">
                <a:latin typeface="Times New Roman"/>
                <a:cs typeface="Times New Roman"/>
              </a:rPr>
              <a:t>público.</a:t>
            </a:r>
            <a:endParaRPr sz="1450">
              <a:latin typeface="Times New Roman"/>
              <a:cs typeface="Times New Roman"/>
            </a:endParaRPr>
          </a:p>
          <a:p>
            <a:pPr marL="12700" marR="5080" indent="235585" algn="just">
              <a:lnSpc>
                <a:spcPct val="102299"/>
              </a:lnSpc>
            </a:pPr>
            <a:r>
              <a:rPr sz="14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Os</a:t>
            </a:r>
            <a:r>
              <a:rPr sz="1450" u="heavy" spc="3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pôsteres</a:t>
            </a:r>
            <a:r>
              <a:rPr sz="1450" u="heavy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serão</a:t>
            </a:r>
            <a:r>
              <a:rPr sz="1450" u="heavy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apresentados</a:t>
            </a:r>
            <a:r>
              <a:rPr sz="1450" u="heavy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em</a:t>
            </a:r>
            <a:r>
              <a:rPr sz="1450" u="heavy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datas</a:t>
            </a:r>
            <a:r>
              <a:rPr sz="1450" u="heavy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1450" u="heavy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horários</a:t>
            </a:r>
            <a:r>
              <a:rPr sz="1450" u="heavy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conforme</a:t>
            </a:r>
            <a:r>
              <a:rPr sz="1450" u="heavy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crono</a:t>
            </a:r>
            <a:r>
              <a:rPr sz="1450" spc="70" dirty="0">
                <a:latin typeface="Times New Roman"/>
                <a:cs typeface="Times New Roman"/>
              </a:rPr>
              <a:t>g</a:t>
            </a:r>
            <a:r>
              <a:rPr sz="1450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rama</a:t>
            </a:r>
            <a:r>
              <a:rPr sz="1450" u="heavy" spc="4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1450" u="heavy" spc="3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ser</a:t>
            </a:r>
            <a:r>
              <a:rPr sz="1450" spc="-25" dirty="0">
                <a:latin typeface="Times New Roman"/>
                <a:cs typeface="Times New Roman"/>
              </a:rPr>
              <a:t> </a:t>
            </a:r>
            <a:r>
              <a:rPr sz="1450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divul</a:t>
            </a:r>
            <a:r>
              <a:rPr sz="1450" spc="50" dirty="0">
                <a:latin typeface="Times New Roman"/>
                <a:cs typeface="Times New Roman"/>
              </a:rPr>
              <a:t>g</a:t>
            </a:r>
            <a:r>
              <a:rPr sz="1450" u="heavy" spc="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ado</a:t>
            </a:r>
            <a:r>
              <a:rPr sz="1450" u="heavy" spc="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9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na</a:t>
            </a:r>
            <a:r>
              <a:rPr sz="1450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semana</a:t>
            </a:r>
            <a:r>
              <a:rPr sz="1450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</a:t>
            </a:r>
            <a:r>
              <a:rPr sz="1450" u="heavy" spc="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50" u="heavy" spc="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evento.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data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80" dirty="0">
                <a:latin typeface="Times New Roman"/>
                <a:cs typeface="Times New Roman"/>
              </a:rPr>
              <a:t>programada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pela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comissão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organizadora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7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 </a:t>
            </a:r>
            <a:r>
              <a:rPr sz="1450" spc="60" dirty="0">
                <a:latin typeface="Times New Roman"/>
                <a:cs typeface="Times New Roman"/>
              </a:rPr>
              <a:t>apresentação</a:t>
            </a:r>
            <a:r>
              <a:rPr sz="1450" spc="4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não</a:t>
            </a:r>
            <a:r>
              <a:rPr sz="1450" spc="45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poderá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alterada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pelo</a:t>
            </a:r>
            <a:r>
              <a:rPr sz="1450" spc="4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autor.</a:t>
            </a:r>
            <a:endParaRPr sz="1450">
              <a:latin typeface="Times New Roman"/>
              <a:cs typeface="Times New Roman"/>
            </a:endParaRPr>
          </a:p>
          <a:p>
            <a:pPr marL="12700" marR="5080" indent="195580" algn="just">
              <a:lnSpc>
                <a:spcPct val="102299"/>
              </a:lnSpc>
            </a:pPr>
            <a:r>
              <a:rPr sz="1450" dirty="0">
                <a:latin typeface="Times New Roman"/>
                <a:cs typeface="Times New Roman"/>
              </a:rPr>
              <a:t>Os</a:t>
            </a:r>
            <a:r>
              <a:rPr sz="1450" spc="12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pôsteres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serão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apresentados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em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formato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digital,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em</a:t>
            </a:r>
            <a:r>
              <a:rPr sz="1450" spc="12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painel,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responsabilidade</a:t>
            </a:r>
            <a:r>
              <a:rPr sz="1450" spc="130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da </a:t>
            </a:r>
            <a:r>
              <a:rPr sz="1450" spc="60" dirty="0">
                <a:latin typeface="Times New Roman"/>
                <a:cs typeface="Times New Roman"/>
              </a:rPr>
              <a:t>organização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evento,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modo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que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não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é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necessária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impressão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trabalho</a:t>
            </a:r>
            <a:r>
              <a:rPr sz="1450" spc="65" dirty="0">
                <a:latin typeface="Times New Roman"/>
                <a:cs typeface="Times New Roman"/>
              </a:rPr>
              <a:t> </a:t>
            </a:r>
            <a:r>
              <a:rPr sz="1450" spc="85" dirty="0">
                <a:latin typeface="Times New Roman"/>
                <a:cs typeface="Times New Roman"/>
              </a:rPr>
              <a:t>por</a:t>
            </a:r>
            <a:r>
              <a:rPr sz="1450" spc="7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parte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95" dirty="0">
                <a:latin typeface="Times New Roman"/>
                <a:cs typeface="Times New Roman"/>
              </a:rPr>
              <a:t> </a:t>
            </a:r>
            <a:r>
              <a:rPr sz="1450" spc="80" dirty="0">
                <a:latin typeface="Times New Roman"/>
                <a:cs typeface="Times New Roman"/>
              </a:rPr>
              <a:t>autor.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primeiro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autor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e,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80" dirty="0">
                <a:latin typeface="Times New Roman"/>
                <a:cs typeface="Times New Roman"/>
              </a:rPr>
              <a:t>portanto,</a:t>
            </a:r>
            <a:r>
              <a:rPr sz="1450" spc="95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responsável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pela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apresentação,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deve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10" dirty="0">
                <a:latin typeface="Times New Roman"/>
                <a:cs typeface="Times New Roman"/>
              </a:rPr>
              <a:t>enviar</a:t>
            </a:r>
            <a:r>
              <a:rPr sz="1450" spc="10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95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seu </a:t>
            </a:r>
            <a:r>
              <a:rPr sz="1450" spc="75" dirty="0">
                <a:latin typeface="Times New Roman"/>
                <a:cs typeface="Times New Roman"/>
              </a:rPr>
              <a:t>trabalho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em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formato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Power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Point,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conforme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as</a:t>
            </a:r>
            <a:r>
              <a:rPr sz="1450" spc="1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orientações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deste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modelo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seguindo</a:t>
            </a:r>
            <a:r>
              <a:rPr sz="1450" spc="170" dirty="0">
                <a:latin typeface="Times New Roman"/>
                <a:cs typeface="Times New Roman"/>
              </a:rPr>
              <a:t> </a:t>
            </a:r>
            <a:r>
              <a:rPr sz="1450" spc="25" dirty="0">
                <a:latin typeface="Times New Roman"/>
                <a:cs typeface="Times New Roman"/>
              </a:rPr>
              <a:t>as </a:t>
            </a:r>
            <a:r>
              <a:rPr sz="1450" dirty="0">
                <a:latin typeface="Times New Roman"/>
                <a:cs typeface="Times New Roman"/>
              </a:rPr>
              <a:t>mesmas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dimensões,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no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site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evento,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conforme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as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orientações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envio.</a:t>
            </a:r>
            <a:r>
              <a:rPr sz="1450" spc="395" dirty="0">
                <a:latin typeface="Times New Roman"/>
                <a:cs typeface="Times New Roman"/>
              </a:rPr>
              <a:t> </a:t>
            </a:r>
            <a:r>
              <a:rPr sz="1450" spc="114" dirty="0">
                <a:latin typeface="Times New Roman"/>
                <a:cs typeface="Times New Roman"/>
              </a:rPr>
              <a:t>Não</a:t>
            </a:r>
            <a:r>
              <a:rPr sz="1450" spc="400" dirty="0">
                <a:latin typeface="Times New Roman"/>
                <a:cs typeface="Times New Roman"/>
              </a:rPr>
              <a:t> </a:t>
            </a:r>
            <a:r>
              <a:rPr sz="1450" spc="35" dirty="0">
                <a:latin typeface="Times New Roman"/>
                <a:cs typeface="Times New Roman"/>
              </a:rPr>
              <a:t>serão </a:t>
            </a:r>
            <a:r>
              <a:rPr sz="1450" dirty="0">
                <a:latin typeface="Times New Roman"/>
                <a:cs typeface="Times New Roman"/>
              </a:rPr>
              <a:t>aceitos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os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pôsteres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enviados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65" dirty="0">
                <a:latin typeface="Times New Roman"/>
                <a:cs typeface="Times New Roman"/>
              </a:rPr>
              <a:t>fora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prazo</a:t>
            </a:r>
            <a:r>
              <a:rPr sz="1450" spc="290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estipulado.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Como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segurança,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autor</a:t>
            </a:r>
            <a:r>
              <a:rPr sz="1450" spc="285" dirty="0">
                <a:latin typeface="Times New Roman"/>
                <a:cs typeface="Times New Roman"/>
              </a:rPr>
              <a:t> </a:t>
            </a:r>
            <a:r>
              <a:rPr sz="1450" spc="-20" dirty="0">
                <a:latin typeface="Times New Roman"/>
                <a:cs typeface="Times New Roman"/>
              </a:rPr>
              <a:t>deve </a:t>
            </a:r>
            <a:r>
              <a:rPr sz="1450" dirty="0">
                <a:latin typeface="Times New Roman"/>
                <a:cs typeface="Times New Roman"/>
              </a:rPr>
              <a:t>levar</a:t>
            </a:r>
            <a:r>
              <a:rPr sz="1450" spc="4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seu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trabalho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em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45" dirty="0">
                <a:latin typeface="Times New Roman"/>
                <a:cs typeface="Times New Roman"/>
              </a:rPr>
              <a:t>pendrive,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em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formato</a:t>
            </a:r>
            <a:r>
              <a:rPr sz="1450" spc="50" dirty="0">
                <a:latin typeface="Times New Roman"/>
                <a:cs typeface="Times New Roman"/>
              </a:rPr>
              <a:t> Power </a:t>
            </a:r>
            <a:r>
              <a:rPr sz="1450" spc="65" dirty="0">
                <a:latin typeface="Times New Roman"/>
                <a:cs typeface="Times New Roman"/>
              </a:rPr>
              <a:t>Point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no</a:t>
            </a:r>
            <a:r>
              <a:rPr sz="1450" spc="5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dia</a:t>
            </a:r>
            <a:r>
              <a:rPr sz="1450" spc="4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 </a:t>
            </a:r>
            <a:r>
              <a:rPr sz="1450" spc="60" dirty="0">
                <a:latin typeface="Times New Roman"/>
                <a:cs typeface="Times New Roman"/>
              </a:rPr>
              <a:t>sua</a:t>
            </a:r>
            <a:r>
              <a:rPr sz="1450" spc="50" dirty="0">
                <a:latin typeface="Times New Roman"/>
                <a:cs typeface="Times New Roman"/>
              </a:rPr>
              <a:t> apresentação.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2402" y="14626598"/>
            <a:ext cx="6991984" cy="252729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50" spc="90" dirty="0">
                <a:latin typeface="Times New Roman"/>
                <a:cs typeface="Times New Roman"/>
              </a:rPr>
              <a:t>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5" dirty="0">
                <a:latin typeface="Times New Roman"/>
                <a:cs typeface="Times New Roman"/>
              </a:rPr>
              <a:t>data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80" dirty="0">
                <a:latin typeface="Times New Roman"/>
                <a:cs typeface="Times New Roman"/>
              </a:rPr>
              <a:t>programada</a:t>
            </a:r>
            <a:r>
              <a:rPr sz="1450" spc="43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para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apresentação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não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75" dirty="0">
                <a:latin typeface="Times New Roman"/>
                <a:cs typeface="Times New Roman"/>
              </a:rPr>
              <a:t>poderá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alterada</a:t>
            </a:r>
            <a:r>
              <a:rPr sz="1450" spc="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pelo</a:t>
            </a:r>
            <a:r>
              <a:rPr sz="1450" spc="35" dirty="0">
                <a:latin typeface="Times New Roman"/>
                <a:cs typeface="Times New Roman"/>
              </a:rPr>
              <a:t> </a:t>
            </a:r>
            <a:r>
              <a:rPr sz="1450" spc="70" dirty="0">
                <a:latin typeface="Times New Roman"/>
                <a:cs typeface="Times New Roman"/>
              </a:rPr>
              <a:t>autor.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2122" y="16478423"/>
            <a:ext cx="211328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Times New Roman"/>
                <a:cs typeface="Times New Roman"/>
              </a:rPr>
              <a:t>FIGURA</a:t>
            </a:r>
            <a:r>
              <a:rPr sz="1300" b="1" spc="8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1.</a:t>
            </a:r>
            <a:r>
              <a:rPr sz="1300" b="1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Descrição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fonte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82892" y="13529431"/>
            <a:ext cx="215836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Times New Roman"/>
                <a:cs typeface="Times New Roman"/>
              </a:rPr>
              <a:t>FIGURA</a:t>
            </a:r>
            <a:r>
              <a:rPr sz="1300" b="1" spc="60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2:</a:t>
            </a:r>
            <a:r>
              <a:rPr sz="1300" b="1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Descrição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fonte.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8491" y="8306657"/>
            <a:ext cx="5834381" cy="46423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450" spc="90" dirty="0">
                <a:latin typeface="Times New Roman"/>
                <a:cs typeface="Times New Roman"/>
              </a:rPr>
              <a:t>O</a:t>
            </a:r>
            <a:r>
              <a:rPr sz="1450" spc="360" dirty="0">
                <a:latin typeface="Times New Roman"/>
                <a:cs typeface="Times New Roman"/>
              </a:rPr>
              <a:t> </a:t>
            </a:r>
            <a:r>
              <a:rPr sz="1450" spc="55" dirty="0">
                <a:latin typeface="Times New Roman"/>
                <a:cs typeface="Times New Roman"/>
              </a:rPr>
              <a:t>texto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do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60" dirty="0">
                <a:latin typeface="Times New Roman"/>
                <a:cs typeface="Times New Roman"/>
              </a:rPr>
              <a:t>pôster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deve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ser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legível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100" dirty="0">
                <a:latin typeface="Times New Roman"/>
                <a:cs typeface="Times New Roman"/>
              </a:rPr>
              <a:t>a</a:t>
            </a:r>
            <a:r>
              <a:rPr sz="1450" spc="360" dirty="0">
                <a:latin typeface="Times New Roman"/>
                <a:cs typeface="Times New Roman"/>
              </a:rPr>
              <a:t> </a:t>
            </a:r>
            <a:r>
              <a:rPr sz="1450" spc="90" dirty="0">
                <a:latin typeface="Times New Roman"/>
                <a:cs typeface="Times New Roman"/>
              </a:rPr>
              <a:t>uma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distância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50" dirty="0">
                <a:latin typeface="Times New Roman"/>
                <a:cs typeface="Times New Roman"/>
              </a:rPr>
              <a:t>de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dirty="0" err="1">
                <a:latin typeface="Times New Roman"/>
                <a:cs typeface="Times New Roman"/>
              </a:rPr>
              <a:t>pelo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55" dirty="0" err="1">
                <a:latin typeface="Times New Roman"/>
                <a:cs typeface="Times New Roman"/>
              </a:rPr>
              <a:t>menos</a:t>
            </a:r>
            <a:r>
              <a:rPr sz="1450" spc="365" dirty="0">
                <a:latin typeface="Times New Roman"/>
                <a:cs typeface="Times New Roman"/>
              </a:rPr>
              <a:t> </a:t>
            </a:r>
            <a:r>
              <a:rPr sz="1450" spc="-50" dirty="0">
                <a:latin typeface="Times New Roman"/>
                <a:cs typeface="Times New Roman"/>
              </a:rPr>
              <a:t>2</a:t>
            </a:r>
            <a:r>
              <a:rPr lang="pt-BR" sz="1450" spc="-50" dirty="0">
                <a:latin typeface="Times New Roman"/>
                <a:cs typeface="Times New Roman"/>
              </a:rPr>
              <a:t> metros.</a:t>
            </a:r>
            <a:endParaRPr sz="145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8819" y="17168127"/>
            <a:ext cx="7174865" cy="1468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80" dirty="0">
                <a:latin typeface="Times New Roman"/>
                <a:cs typeface="Times New Roman"/>
              </a:rPr>
              <a:t>REID,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D.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Sustainable</a:t>
            </a:r>
            <a:r>
              <a:rPr sz="1300" i="1" spc="6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development:</a:t>
            </a:r>
            <a:r>
              <a:rPr sz="1300" i="1" spc="6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an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introductory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guide.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3.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ed.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London: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Earthscan,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1995.</a:t>
            </a: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 marR="5080">
              <a:lnSpc>
                <a:spcPts val="1540"/>
              </a:lnSpc>
            </a:pPr>
            <a:r>
              <a:rPr sz="1300" spc="70" dirty="0">
                <a:latin typeface="Times New Roman"/>
                <a:cs typeface="Times New Roman"/>
              </a:rPr>
              <a:t>RITO,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D.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M.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S.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et</a:t>
            </a:r>
            <a:r>
              <a:rPr sz="1300" i="1" spc="65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al</a:t>
            </a:r>
            <a:r>
              <a:rPr sz="1300" spc="10" dirty="0">
                <a:latin typeface="Times New Roman"/>
                <a:cs typeface="Times New Roman"/>
              </a:rPr>
              <a:t>.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Qualidade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vida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percepção</a:t>
            </a:r>
            <a:r>
              <a:rPr sz="1300" spc="65" dirty="0">
                <a:latin typeface="Times New Roman"/>
                <a:cs typeface="Times New Roman"/>
              </a:rPr>
              <a:t> da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doença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entre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portadores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hipertensão </a:t>
            </a:r>
            <a:r>
              <a:rPr sz="1300" spc="10" dirty="0">
                <a:latin typeface="Times New Roman"/>
                <a:cs typeface="Times New Roman"/>
              </a:rPr>
              <a:t>arterial.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Cadernos</a:t>
            </a:r>
            <a:r>
              <a:rPr sz="1300" i="1" spc="50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de</a:t>
            </a:r>
            <a:r>
              <a:rPr sz="1300" i="1" spc="50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Saúde</a:t>
            </a:r>
            <a:r>
              <a:rPr sz="1300" i="1" spc="50" dirty="0">
                <a:latin typeface="Times New Roman"/>
                <a:cs typeface="Times New Roman"/>
              </a:rPr>
              <a:t> </a:t>
            </a:r>
            <a:r>
              <a:rPr sz="1300" i="1" spc="10" dirty="0">
                <a:latin typeface="Times New Roman"/>
                <a:cs typeface="Times New Roman"/>
              </a:rPr>
              <a:t>Pública</a:t>
            </a:r>
            <a:r>
              <a:rPr sz="1300" spc="10" dirty="0">
                <a:latin typeface="Times New Roman"/>
                <a:cs typeface="Times New Roman"/>
              </a:rPr>
              <a:t>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Rio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Janeiro,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v.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24,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4,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abr.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2008.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Disponível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em: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Acesso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em: </a:t>
            </a:r>
            <a:r>
              <a:rPr sz="1300" dirty="0">
                <a:latin typeface="Times New Roman"/>
                <a:cs typeface="Times New Roman"/>
              </a:rPr>
              <a:t>08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Abr.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2011.</a:t>
            </a:r>
            <a:endParaRPr sz="1300" dirty="0">
              <a:latin typeface="Times New Roman"/>
              <a:cs typeface="Times New Roman"/>
            </a:endParaRPr>
          </a:p>
          <a:p>
            <a:pPr marL="321310">
              <a:lnSpc>
                <a:spcPct val="100000"/>
              </a:lnSpc>
              <a:spcBef>
                <a:spcPts val="1380"/>
              </a:spcBef>
            </a:pPr>
            <a:r>
              <a:rPr sz="1850" b="1" spc="-10" dirty="0">
                <a:solidFill>
                  <a:srgbClr val="1B2036"/>
                </a:solidFill>
                <a:latin typeface="Times New Roman"/>
                <a:cs typeface="Times New Roman"/>
              </a:rPr>
              <a:t>APOIO:</a:t>
            </a:r>
            <a:endParaRPr sz="185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98819" y="15802733"/>
            <a:ext cx="7239000" cy="61468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1540"/>
              </a:lnSpc>
              <a:spcBef>
                <a:spcPts val="170"/>
              </a:spcBef>
            </a:pPr>
            <a:r>
              <a:rPr sz="1300" spc="55" dirty="0">
                <a:latin typeface="Times New Roman"/>
                <a:cs typeface="Times New Roman"/>
              </a:rPr>
              <a:t>LEITE,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M.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;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ELEUTÉRIO,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I.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A.R.;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80" dirty="0">
                <a:latin typeface="Times New Roman"/>
                <a:cs typeface="Times New Roman"/>
              </a:rPr>
              <a:t>ROCHA,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A.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M.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Diagnóstico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Transporte </a:t>
            </a:r>
            <a:r>
              <a:rPr sz="1300" spc="20" dirty="0">
                <a:latin typeface="Times New Roman"/>
                <a:cs typeface="Times New Roman"/>
              </a:rPr>
              <a:t>Público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Urbano </a:t>
            </a:r>
            <a:r>
              <a:rPr sz="1300" spc="20" dirty="0">
                <a:latin typeface="Times New Roman"/>
                <a:cs typeface="Times New Roman"/>
              </a:rPr>
              <a:t>Direcionado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aos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Estudantes</a:t>
            </a:r>
            <a:r>
              <a:rPr sz="1300" spc="65" dirty="0">
                <a:latin typeface="Times New Roman"/>
                <a:cs typeface="Times New Roman"/>
              </a:rPr>
              <a:t> da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Universidade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Estadual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Montes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Claros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–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Unimontes.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VIII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Fórum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de </a:t>
            </a:r>
            <a:r>
              <a:rPr sz="1300" dirty="0">
                <a:latin typeface="Times New Roman"/>
                <a:cs typeface="Times New Roman"/>
              </a:rPr>
              <a:t>Ensino,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pesquisa,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extensão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gestão.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Montes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Claros: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UNIMONTES,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2014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498819" y="16582958"/>
            <a:ext cx="6881495" cy="41910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>
              <a:lnSpc>
                <a:spcPts val="1540"/>
              </a:lnSpc>
              <a:spcBef>
                <a:spcPts val="170"/>
              </a:spcBef>
            </a:pPr>
            <a:r>
              <a:rPr sz="1300" spc="70" dirty="0">
                <a:latin typeface="Times New Roman"/>
                <a:cs typeface="Times New Roman"/>
              </a:rPr>
              <a:t>CANGUSSU,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5" dirty="0">
                <a:latin typeface="Times New Roman"/>
                <a:cs typeface="Times New Roman"/>
              </a:rPr>
              <a:t>M.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C.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T.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et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al.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i="1" spc="135" dirty="0">
                <a:latin typeface="Times New Roman"/>
                <a:cs typeface="Times New Roman"/>
              </a:rPr>
              <a:t>A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fluorose</a:t>
            </a:r>
            <a:r>
              <a:rPr sz="1300" i="1" spc="4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dentária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no</a:t>
            </a:r>
            <a:r>
              <a:rPr sz="1300" i="1" spc="4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Brasil: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uma</a:t>
            </a:r>
            <a:r>
              <a:rPr sz="1300" i="1" spc="4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revisão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crítica.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Cadernos</a:t>
            </a:r>
            <a:r>
              <a:rPr sz="1300" i="1" spc="45" dirty="0">
                <a:latin typeface="Times New Roman"/>
                <a:cs typeface="Times New Roman"/>
              </a:rPr>
              <a:t> </a:t>
            </a:r>
            <a:r>
              <a:rPr sz="1300" i="1" dirty="0">
                <a:latin typeface="Times New Roman"/>
                <a:cs typeface="Times New Roman"/>
              </a:rPr>
              <a:t>de</a:t>
            </a:r>
            <a:r>
              <a:rPr sz="1300" i="1" spc="40" dirty="0">
                <a:latin typeface="Times New Roman"/>
                <a:cs typeface="Times New Roman"/>
              </a:rPr>
              <a:t> </a:t>
            </a:r>
            <a:r>
              <a:rPr sz="1300" i="1" spc="-10" dirty="0">
                <a:latin typeface="Times New Roman"/>
                <a:cs typeface="Times New Roman"/>
              </a:rPr>
              <a:t>Saúde </a:t>
            </a:r>
            <a:r>
              <a:rPr sz="1300" i="1" dirty="0">
                <a:latin typeface="Times New Roman"/>
                <a:cs typeface="Times New Roman"/>
              </a:rPr>
              <a:t>Pública</a:t>
            </a:r>
            <a:r>
              <a:rPr sz="1300" dirty="0">
                <a:latin typeface="Times New Roman"/>
                <a:cs typeface="Times New Roman"/>
              </a:rPr>
              <a:t>,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Rio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Janeiro,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v.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18,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n.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1,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p.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7-</a:t>
            </a:r>
            <a:r>
              <a:rPr sz="1300" dirty="0">
                <a:latin typeface="Times New Roman"/>
                <a:cs typeface="Times New Roman"/>
              </a:rPr>
              <a:t>15,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jan-fev,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2002.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08601" y="8637827"/>
            <a:ext cx="161544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1" dirty="0">
                <a:latin typeface="Times New Roman"/>
                <a:cs typeface="Times New Roman"/>
              </a:rPr>
              <a:t>TABELA</a:t>
            </a:r>
            <a:r>
              <a:rPr sz="1300" b="1" spc="-4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1:</a:t>
            </a:r>
            <a:r>
              <a:rPr sz="1300" b="1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Descrição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2327" y="4227445"/>
            <a:ext cx="5821680" cy="553085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88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sz="185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INTRODUÇÃO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72897" y="15351777"/>
            <a:ext cx="7153275" cy="411480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17780" rIns="0" bIns="0" rtlCol="0">
            <a:spAutoFit/>
          </a:bodyPr>
          <a:lstStyle/>
          <a:p>
            <a:pPr marR="50800" algn="ctr">
              <a:lnSpc>
                <a:spcPct val="100000"/>
              </a:lnSpc>
              <a:spcBef>
                <a:spcPts val="140"/>
              </a:spcBef>
            </a:pPr>
            <a:r>
              <a:rPr sz="185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REFERÊNCIAS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2327" y="7722430"/>
            <a:ext cx="5821045" cy="553720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88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sz="185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OBJETIVO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1192" y="8922884"/>
            <a:ext cx="5821680" cy="553085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882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95"/>
              </a:spcBef>
            </a:pPr>
            <a:r>
              <a:rPr sz="1850" b="1" dirty="0">
                <a:solidFill>
                  <a:srgbClr val="FFFFFF"/>
                </a:solidFill>
                <a:latin typeface="Times New Roman"/>
                <a:cs typeface="Times New Roman"/>
              </a:rPr>
              <a:t>MATERIAL</a:t>
            </a:r>
            <a:r>
              <a:rPr sz="1850" b="1" spc="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185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5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50" b="1" spc="50" dirty="0">
                <a:solidFill>
                  <a:srgbClr val="FFFFFF"/>
                </a:solidFill>
                <a:latin typeface="Times New Roman"/>
                <a:cs typeface="Times New Roman"/>
              </a:rPr>
              <a:t>MÉTODOS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03223" y="4219612"/>
            <a:ext cx="7041515" cy="556260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88265" rIns="0" bIns="0" rtlCol="0">
            <a:spAutoFit/>
          </a:bodyPr>
          <a:lstStyle/>
          <a:p>
            <a:pPr marR="52069" algn="ctr">
              <a:lnSpc>
                <a:spcPct val="100000"/>
              </a:lnSpc>
              <a:spcBef>
                <a:spcPts val="695"/>
              </a:spcBef>
            </a:pPr>
            <a:r>
              <a:rPr sz="1850" b="1" dirty="0">
                <a:solidFill>
                  <a:srgbClr val="FFFFFF"/>
                </a:solidFill>
                <a:latin typeface="Times New Roman"/>
                <a:cs typeface="Times New Roman"/>
              </a:rPr>
              <a:t>RESULTADOS</a:t>
            </a:r>
            <a:r>
              <a:rPr sz="1850" b="1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5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850" b="1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50" b="1" spc="45" dirty="0">
                <a:solidFill>
                  <a:srgbClr val="FFFFFF"/>
                </a:solidFill>
                <a:latin typeface="Times New Roman"/>
                <a:cs typeface="Times New Roman"/>
              </a:rPr>
              <a:t>DISCUSSÃO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473105" y="14241819"/>
            <a:ext cx="7153275" cy="411480"/>
          </a:xfrm>
          <a:prstGeom prst="rect">
            <a:avLst/>
          </a:prstGeom>
          <a:solidFill>
            <a:srgbClr val="568173"/>
          </a:solidFill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1850" b="1" spc="35" dirty="0">
                <a:solidFill>
                  <a:srgbClr val="FFFFFF"/>
                </a:solidFill>
                <a:latin typeface="Times New Roman"/>
                <a:cs typeface="Times New Roman"/>
              </a:rPr>
              <a:t>CONCLUSÃO</a:t>
            </a:r>
            <a:endParaRPr sz="185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13860" y="14137927"/>
            <a:ext cx="5464175" cy="2183130"/>
            <a:chOff x="913860" y="14137927"/>
            <a:chExt cx="5464175" cy="2183130"/>
          </a:xfrm>
        </p:grpSpPr>
        <p:sp>
          <p:nvSpPr>
            <p:cNvPr id="21" name="object 21"/>
            <p:cNvSpPr/>
            <p:nvPr/>
          </p:nvSpPr>
          <p:spPr>
            <a:xfrm>
              <a:off x="913860" y="14137927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30">
                  <a:moveTo>
                    <a:pt x="5463900" y="2182903"/>
                  </a:moveTo>
                  <a:lnTo>
                    <a:pt x="0" y="2182903"/>
                  </a:lnTo>
                  <a:lnTo>
                    <a:pt x="0" y="0"/>
                  </a:lnTo>
                  <a:lnTo>
                    <a:pt x="5463900" y="0"/>
                  </a:lnTo>
                  <a:lnTo>
                    <a:pt x="5463900" y="2182903"/>
                  </a:lnTo>
                  <a:close/>
                </a:path>
              </a:pathLst>
            </a:custGeom>
            <a:solidFill>
              <a:srgbClr val="5681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13853" y="14137931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30">
                  <a:moveTo>
                    <a:pt x="5463895" y="0"/>
                  </a:moveTo>
                  <a:lnTo>
                    <a:pt x="5461533" y="0"/>
                  </a:lnTo>
                  <a:lnTo>
                    <a:pt x="5461533" y="4343"/>
                  </a:lnTo>
                  <a:lnTo>
                    <a:pt x="5461533" y="2178050"/>
                  </a:lnTo>
                  <a:lnTo>
                    <a:pt x="5461533" y="2178558"/>
                  </a:lnTo>
                  <a:lnTo>
                    <a:pt x="4343" y="2178558"/>
                  </a:lnTo>
                  <a:lnTo>
                    <a:pt x="2171" y="2178558"/>
                  </a:lnTo>
                  <a:lnTo>
                    <a:pt x="2171" y="2178050"/>
                  </a:lnTo>
                  <a:lnTo>
                    <a:pt x="4343" y="2178050"/>
                  </a:lnTo>
                  <a:lnTo>
                    <a:pt x="4343" y="4343"/>
                  </a:lnTo>
                  <a:lnTo>
                    <a:pt x="5461533" y="4343"/>
                  </a:lnTo>
                  <a:lnTo>
                    <a:pt x="5461533" y="0"/>
                  </a:lnTo>
                  <a:lnTo>
                    <a:pt x="342" y="0"/>
                  </a:lnTo>
                  <a:lnTo>
                    <a:pt x="342" y="1270"/>
                  </a:lnTo>
                  <a:lnTo>
                    <a:pt x="0" y="1270"/>
                  </a:lnTo>
                  <a:lnTo>
                    <a:pt x="0" y="2181860"/>
                  </a:lnTo>
                  <a:lnTo>
                    <a:pt x="571" y="2181860"/>
                  </a:lnTo>
                  <a:lnTo>
                    <a:pt x="571" y="2183130"/>
                  </a:lnTo>
                  <a:lnTo>
                    <a:pt x="5463895" y="2183130"/>
                  </a:lnTo>
                  <a:lnTo>
                    <a:pt x="5463895" y="2181860"/>
                  </a:lnTo>
                  <a:lnTo>
                    <a:pt x="5463895" y="2180729"/>
                  </a:lnTo>
                  <a:lnTo>
                    <a:pt x="5463895" y="2180590"/>
                  </a:lnTo>
                  <a:lnTo>
                    <a:pt x="5463895" y="2178558"/>
                  </a:lnTo>
                  <a:lnTo>
                    <a:pt x="5463705" y="2178558"/>
                  </a:lnTo>
                  <a:lnTo>
                    <a:pt x="5463705" y="2178050"/>
                  </a:lnTo>
                  <a:lnTo>
                    <a:pt x="5463895" y="2178050"/>
                  </a:lnTo>
                  <a:lnTo>
                    <a:pt x="5463895" y="4343"/>
                  </a:lnTo>
                  <a:lnTo>
                    <a:pt x="5463895" y="3810"/>
                  </a:lnTo>
                  <a:lnTo>
                    <a:pt x="5463895" y="2540"/>
                  </a:lnTo>
                  <a:lnTo>
                    <a:pt x="5463895" y="2171"/>
                  </a:lnTo>
                  <a:lnTo>
                    <a:pt x="5463895" y="1270"/>
                  </a:lnTo>
                  <a:lnTo>
                    <a:pt x="54638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8202649" y="8978386"/>
            <a:ext cx="5464175" cy="2183130"/>
            <a:chOff x="8202649" y="8978386"/>
            <a:chExt cx="5464175" cy="2183130"/>
          </a:xfrm>
        </p:grpSpPr>
        <p:sp>
          <p:nvSpPr>
            <p:cNvPr id="24" name="object 24"/>
            <p:cNvSpPr/>
            <p:nvPr/>
          </p:nvSpPr>
          <p:spPr>
            <a:xfrm>
              <a:off x="8202649" y="8978386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29">
                  <a:moveTo>
                    <a:pt x="5463900" y="2182903"/>
                  </a:moveTo>
                  <a:lnTo>
                    <a:pt x="0" y="2182903"/>
                  </a:lnTo>
                  <a:lnTo>
                    <a:pt x="0" y="0"/>
                  </a:lnTo>
                  <a:lnTo>
                    <a:pt x="5463900" y="0"/>
                  </a:lnTo>
                  <a:lnTo>
                    <a:pt x="5463900" y="2182903"/>
                  </a:lnTo>
                  <a:close/>
                </a:path>
              </a:pathLst>
            </a:custGeom>
            <a:solidFill>
              <a:srgbClr val="5681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202637" y="8978391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29">
                  <a:moveTo>
                    <a:pt x="5463908" y="0"/>
                  </a:moveTo>
                  <a:lnTo>
                    <a:pt x="5461533" y="0"/>
                  </a:lnTo>
                  <a:lnTo>
                    <a:pt x="5461533" y="4343"/>
                  </a:lnTo>
                  <a:lnTo>
                    <a:pt x="5461533" y="2178050"/>
                  </a:lnTo>
                  <a:lnTo>
                    <a:pt x="5461533" y="2178558"/>
                  </a:lnTo>
                  <a:lnTo>
                    <a:pt x="4356" y="2178558"/>
                  </a:lnTo>
                  <a:lnTo>
                    <a:pt x="2184" y="2178558"/>
                  </a:lnTo>
                  <a:lnTo>
                    <a:pt x="2184" y="2178050"/>
                  </a:lnTo>
                  <a:lnTo>
                    <a:pt x="4356" y="2178050"/>
                  </a:lnTo>
                  <a:lnTo>
                    <a:pt x="4356" y="4343"/>
                  </a:lnTo>
                  <a:lnTo>
                    <a:pt x="5461533" y="4343"/>
                  </a:lnTo>
                  <a:lnTo>
                    <a:pt x="5461533" y="0"/>
                  </a:lnTo>
                  <a:lnTo>
                    <a:pt x="342" y="0"/>
                  </a:lnTo>
                  <a:lnTo>
                    <a:pt x="342" y="1270"/>
                  </a:lnTo>
                  <a:lnTo>
                    <a:pt x="0" y="1270"/>
                  </a:lnTo>
                  <a:lnTo>
                    <a:pt x="0" y="2181860"/>
                  </a:lnTo>
                  <a:lnTo>
                    <a:pt x="571" y="2181860"/>
                  </a:lnTo>
                  <a:lnTo>
                    <a:pt x="571" y="2183130"/>
                  </a:lnTo>
                  <a:lnTo>
                    <a:pt x="5463908" y="2183130"/>
                  </a:lnTo>
                  <a:lnTo>
                    <a:pt x="5463908" y="2181860"/>
                  </a:lnTo>
                  <a:lnTo>
                    <a:pt x="5463908" y="2180729"/>
                  </a:lnTo>
                  <a:lnTo>
                    <a:pt x="5463908" y="2180590"/>
                  </a:lnTo>
                  <a:lnTo>
                    <a:pt x="5463908" y="2178558"/>
                  </a:lnTo>
                  <a:lnTo>
                    <a:pt x="5463718" y="2178558"/>
                  </a:lnTo>
                  <a:lnTo>
                    <a:pt x="5463718" y="2178050"/>
                  </a:lnTo>
                  <a:lnTo>
                    <a:pt x="5463908" y="2178050"/>
                  </a:lnTo>
                  <a:lnTo>
                    <a:pt x="5463908" y="4343"/>
                  </a:lnTo>
                  <a:lnTo>
                    <a:pt x="5463908" y="3810"/>
                  </a:lnTo>
                  <a:lnTo>
                    <a:pt x="5463908" y="2540"/>
                  </a:lnTo>
                  <a:lnTo>
                    <a:pt x="5463908" y="2171"/>
                  </a:lnTo>
                  <a:lnTo>
                    <a:pt x="5463908" y="1270"/>
                  </a:lnTo>
                  <a:lnTo>
                    <a:pt x="54639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202649" y="11229271"/>
            <a:ext cx="5464175" cy="2183130"/>
            <a:chOff x="8202649" y="11229271"/>
            <a:chExt cx="5464175" cy="2183130"/>
          </a:xfrm>
        </p:grpSpPr>
        <p:sp>
          <p:nvSpPr>
            <p:cNvPr id="27" name="object 27"/>
            <p:cNvSpPr/>
            <p:nvPr/>
          </p:nvSpPr>
          <p:spPr>
            <a:xfrm>
              <a:off x="8202649" y="11229271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30">
                  <a:moveTo>
                    <a:pt x="5463900" y="2182903"/>
                  </a:moveTo>
                  <a:lnTo>
                    <a:pt x="0" y="2182903"/>
                  </a:lnTo>
                  <a:lnTo>
                    <a:pt x="0" y="0"/>
                  </a:lnTo>
                  <a:lnTo>
                    <a:pt x="5463900" y="0"/>
                  </a:lnTo>
                  <a:lnTo>
                    <a:pt x="5463900" y="2182903"/>
                  </a:lnTo>
                  <a:close/>
                </a:path>
              </a:pathLst>
            </a:custGeom>
            <a:solidFill>
              <a:srgbClr val="6A8B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202637" y="11229276"/>
              <a:ext cx="5464175" cy="2183130"/>
            </a:xfrm>
            <a:custGeom>
              <a:avLst/>
              <a:gdLst/>
              <a:ahLst/>
              <a:cxnLst/>
              <a:rect l="l" t="t" r="r" b="b"/>
              <a:pathLst>
                <a:path w="5464175" h="2183130">
                  <a:moveTo>
                    <a:pt x="5463908" y="0"/>
                  </a:moveTo>
                  <a:lnTo>
                    <a:pt x="5461533" y="0"/>
                  </a:lnTo>
                  <a:lnTo>
                    <a:pt x="5461533" y="4343"/>
                  </a:lnTo>
                  <a:lnTo>
                    <a:pt x="5461533" y="2178050"/>
                  </a:lnTo>
                  <a:lnTo>
                    <a:pt x="5461533" y="2178558"/>
                  </a:lnTo>
                  <a:lnTo>
                    <a:pt x="4356" y="2178558"/>
                  </a:lnTo>
                  <a:lnTo>
                    <a:pt x="2184" y="2178558"/>
                  </a:lnTo>
                  <a:lnTo>
                    <a:pt x="2184" y="2178050"/>
                  </a:lnTo>
                  <a:lnTo>
                    <a:pt x="4356" y="2178050"/>
                  </a:lnTo>
                  <a:lnTo>
                    <a:pt x="4356" y="4343"/>
                  </a:lnTo>
                  <a:lnTo>
                    <a:pt x="5461533" y="4343"/>
                  </a:lnTo>
                  <a:lnTo>
                    <a:pt x="5461533" y="0"/>
                  </a:lnTo>
                  <a:lnTo>
                    <a:pt x="342" y="0"/>
                  </a:lnTo>
                  <a:lnTo>
                    <a:pt x="342" y="1270"/>
                  </a:lnTo>
                  <a:lnTo>
                    <a:pt x="0" y="1270"/>
                  </a:lnTo>
                  <a:lnTo>
                    <a:pt x="0" y="2181860"/>
                  </a:lnTo>
                  <a:lnTo>
                    <a:pt x="571" y="2181860"/>
                  </a:lnTo>
                  <a:lnTo>
                    <a:pt x="571" y="2183130"/>
                  </a:lnTo>
                  <a:lnTo>
                    <a:pt x="5463908" y="2183130"/>
                  </a:lnTo>
                  <a:lnTo>
                    <a:pt x="5463908" y="2181860"/>
                  </a:lnTo>
                  <a:lnTo>
                    <a:pt x="5463908" y="2180729"/>
                  </a:lnTo>
                  <a:lnTo>
                    <a:pt x="5463908" y="2180590"/>
                  </a:lnTo>
                  <a:lnTo>
                    <a:pt x="5463908" y="2178558"/>
                  </a:lnTo>
                  <a:lnTo>
                    <a:pt x="5463718" y="2178558"/>
                  </a:lnTo>
                  <a:lnTo>
                    <a:pt x="5463718" y="2178050"/>
                  </a:lnTo>
                  <a:lnTo>
                    <a:pt x="5463908" y="2178050"/>
                  </a:lnTo>
                  <a:lnTo>
                    <a:pt x="5463908" y="4343"/>
                  </a:lnTo>
                  <a:lnTo>
                    <a:pt x="5463908" y="3810"/>
                  </a:lnTo>
                  <a:lnTo>
                    <a:pt x="5463908" y="2540"/>
                  </a:lnTo>
                  <a:lnTo>
                    <a:pt x="5463908" y="2171"/>
                  </a:lnTo>
                  <a:lnTo>
                    <a:pt x="5463908" y="1270"/>
                  </a:lnTo>
                  <a:lnTo>
                    <a:pt x="54639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650865" y="611217"/>
            <a:ext cx="9564370" cy="7899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52195">
              <a:lnSpc>
                <a:spcPct val="100000"/>
              </a:lnSpc>
              <a:spcBef>
                <a:spcPts val="110"/>
              </a:spcBef>
            </a:pPr>
            <a:r>
              <a:rPr sz="2500" b="1" dirty="0">
                <a:solidFill>
                  <a:srgbClr val="6A8B9D"/>
                </a:solidFill>
                <a:latin typeface="Times New Roman"/>
                <a:cs typeface="Times New Roman"/>
              </a:rPr>
              <a:t>XXX</a:t>
            </a:r>
            <a:r>
              <a:rPr sz="2500" b="1" spc="45" dirty="0">
                <a:solidFill>
                  <a:srgbClr val="6A8B9D"/>
                </a:solidFill>
                <a:latin typeface="Times New Roman"/>
                <a:cs typeface="Times New Roman"/>
              </a:rPr>
              <a:t> </a:t>
            </a:r>
            <a:r>
              <a:rPr sz="2500" b="1" spc="65" dirty="0">
                <a:solidFill>
                  <a:srgbClr val="6A8B9D"/>
                </a:solidFill>
                <a:latin typeface="Times New Roman"/>
                <a:cs typeface="Times New Roman"/>
              </a:rPr>
              <a:t>JORNADA</a:t>
            </a:r>
            <a:r>
              <a:rPr sz="2500" b="1" spc="50" dirty="0">
                <a:solidFill>
                  <a:srgbClr val="6A8B9D"/>
                </a:solidFill>
                <a:latin typeface="Times New Roman"/>
                <a:cs typeface="Times New Roman"/>
              </a:rPr>
              <a:t> </a:t>
            </a:r>
            <a:r>
              <a:rPr sz="2500" b="1" dirty="0">
                <a:solidFill>
                  <a:srgbClr val="6A8B9D"/>
                </a:solidFill>
                <a:latin typeface="Times New Roman"/>
                <a:cs typeface="Times New Roman"/>
              </a:rPr>
              <a:t>MINEIRA</a:t>
            </a:r>
            <a:r>
              <a:rPr sz="2500" b="1" spc="50" dirty="0">
                <a:solidFill>
                  <a:srgbClr val="6A8B9D"/>
                </a:solidFill>
                <a:latin typeface="Times New Roman"/>
                <a:cs typeface="Times New Roman"/>
              </a:rPr>
              <a:t> </a:t>
            </a:r>
            <a:r>
              <a:rPr sz="2500" b="1" spc="60" dirty="0">
                <a:solidFill>
                  <a:srgbClr val="6A8B9D"/>
                </a:solidFill>
                <a:latin typeface="Times New Roman"/>
                <a:cs typeface="Times New Roman"/>
              </a:rPr>
              <a:t>DE</a:t>
            </a:r>
            <a:r>
              <a:rPr sz="2500" b="1" spc="45" dirty="0">
                <a:solidFill>
                  <a:srgbClr val="6A8B9D"/>
                </a:solidFill>
                <a:latin typeface="Times New Roman"/>
                <a:cs typeface="Times New Roman"/>
              </a:rPr>
              <a:t> </a:t>
            </a:r>
            <a:r>
              <a:rPr sz="2500" b="1" spc="-10" dirty="0">
                <a:solidFill>
                  <a:srgbClr val="6A8B9D"/>
                </a:solidFill>
                <a:latin typeface="Times New Roman"/>
                <a:cs typeface="Times New Roman"/>
              </a:rPr>
              <a:t>ESTOMATOLOGIA</a:t>
            </a: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b="1" dirty="0">
                <a:solidFill>
                  <a:srgbClr val="1C2137"/>
                </a:solidFill>
                <a:latin typeface="Times New Roman"/>
                <a:cs typeface="Times New Roman"/>
              </a:rPr>
              <a:t>I</a:t>
            </a:r>
            <a:r>
              <a:rPr sz="2500" b="1" spc="-10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30" dirty="0">
                <a:solidFill>
                  <a:srgbClr val="1C2137"/>
                </a:solidFill>
                <a:latin typeface="Times New Roman"/>
                <a:cs typeface="Times New Roman"/>
              </a:rPr>
              <a:t>Congresso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25" dirty="0">
                <a:solidFill>
                  <a:srgbClr val="1C2137"/>
                </a:solidFill>
                <a:latin typeface="Times New Roman"/>
                <a:cs typeface="Times New Roman"/>
              </a:rPr>
              <a:t>Mineiro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10" dirty="0">
                <a:solidFill>
                  <a:srgbClr val="1C2137"/>
                </a:solidFill>
                <a:latin typeface="Times New Roman"/>
                <a:cs typeface="Times New Roman"/>
              </a:rPr>
              <a:t>de</a:t>
            </a:r>
            <a:r>
              <a:rPr sz="2500" b="1" spc="-45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20" dirty="0">
                <a:solidFill>
                  <a:srgbClr val="1C2137"/>
                </a:solidFill>
                <a:latin typeface="Times New Roman"/>
                <a:cs typeface="Times New Roman"/>
              </a:rPr>
              <a:t>Estomatologia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170" dirty="0">
                <a:solidFill>
                  <a:srgbClr val="1C2137"/>
                </a:solidFill>
                <a:latin typeface="Times New Roman"/>
                <a:cs typeface="Times New Roman"/>
              </a:rPr>
              <a:t>&amp;</a:t>
            </a:r>
            <a:r>
              <a:rPr sz="2500" b="1" dirty="0">
                <a:solidFill>
                  <a:srgbClr val="1C2137"/>
                </a:solidFill>
                <a:latin typeface="Times New Roman"/>
                <a:cs typeface="Times New Roman"/>
              </a:rPr>
              <a:t> Patologia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dirty="0">
                <a:solidFill>
                  <a:srgbClr val="1C2137"/>
                </a:solidFill>
                <a:latin typeface="Times New Roman"/>
                <a:cs typeface="Times New Roman"/>
              </a:rPr>
              <a:t>Oral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dirty="0">
                <a:solidFill>
                  <a:srgbClr val="1C2137"/>
                </a:solidFill>
                <a:latin typeface="Times New Roman"/>
                <a:cs typeface="Times New Roman"/>
              </a:rPr>
              <a:t>e</a:t>
            </a:r>
            <a:r>
              <a:rPr sz="2500" b="1" spc="-50" dirty="0">
                <a:solidFill>
                  <a:srgbClr val="1C2137"/>
                </a:solidFill>
                <a:latin typeface="Times New Roman"/>
                <a:cs typeface="Times New Roman"/>
              </a:rPr>
              <a:t> </a:t>
            </a:r>
            <a:r>
              <a:rPr sz="2500" b="1" spc="-10" dirty="0">
                <a:solidFill>
                  <a:srgbClr val="1C2137"/>
                </a:solidFill>
                <a:latin typeface="Times New Roman"/>
                <a:cs typeface="Times New Roman"/>
              </a:rPr>
              <a:t>Maxilofacial</a:t>
            </a:r>
            <a:endParaRPr sz="25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46701" y="435598"/>
            <a:ext cx="2106295" cy="1598930"/>
            <a:chOff x="246701" y="435598"/>
            <a:chExt cx="2106295" cy="1598930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6701" y="435598"/>
              <a:ext cx="1864824" cy="1598744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83731" y="1664781"/>
              <a:ext cx="331739" cy="302681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16012" y="1694113"/>
              <a:ext cx="336582" cy="242145"/>
            </a:xfrm>
            <a:prstGeom prst="rect">
              <a:avLst/>
            </a:prstGeom>
          </p:spPr>
        </p:pic>
      </p:grpSp>
      <p:sp>
        <p:nvSpPr>
          <p:cNvPr id="34" name="object 34"/>
          <p:cNvSpPr/>
          <p:nvPr/>
        </p:nvSpPr>
        <p:spPr>
          <a:xfrm>
            <a:off x="12768781" y="379006"/>
            <a:ext cx="1938655" cy="1814195"/>
          </a:xfrm>
          <a:custGeom>
            <a:avLst/>
            <a:gdLst/>
            <a:ahLst/>
            <a:cxnLst/>
            <a:rect l="l" t="t" r="r" b="b"/>
            <a:pathLst>
              <a:path w="1938655" h="1814195">
                <a:moveTo>
                  <a:pt x="1935401" y="1814195"/>
                </a:moveTo>
                <a:lnTo>
                  <a:pt x="2615" y="1814195"/>
                </a:lnTo>
                <a:lnTo>
                  <a:pt x="0" y="1811629"/>
                </a:lnTo>
                <a:lnTo>
                  <a:pt x="0" y="2659"/>
                </a:lnTo>
                <a:lnTo>
                  <a:pt x="2659" y="0"/>
                </a:lnTo>
                <a:lnTo>
                  <a:pt x="1935446" y="0"/>
                </a:lnTo>
                <a:lnTo>
                  <a:pt x="1938091" y="2659"/>
                </a:lnTo>
                <a:lnTo>
                  <a:pt x="1938091" y="5896"/>
                </a:lnTo>
                <a:lnTo>
                  <a:pt x="5896" y="5896"/>
                </a:lnTo>
                <a:lnTo>
                  <a:pt x="5896" y="11836"/>
                </a:lnTo>
                <a:lnTo>
                  <a:pt x="11836" y="11836"/>
                </a:lnTo>
                <a:lnTo>
                  <a:pt x="11836" y="1802453"/>
                </a:lnTo>
                <a:lnTo>
                  <a:pt x="5896" y="1802453"/>
                </a:lnTo>
                <a:lnTo>
                  <a:pt x="5896" y="1808349"/>
                </a:lnTo>
                <a:lnTo>
                  <a:pt x="1938091" y="1808349"/>
                </a:lnTo>
                <a:lnTo>
                  <a:pt x="1938091" y="1811629"/>
                </a:lnTo>
                <a:lnTo>
                  <a:pt x="1935401" y="1814195"/>
                </a:lnTo>
                <a:close/>
              </a:path>
              <a:path w="1938655" h="1814195">
                <a:moveTo>
                  <a:pt x="11836" y="11836"/>
                </a:moveTo>
                <a:lnTo>
                  <a:pt x="5896" y="11836"/>
                </a:lnTo>
                <a:lnTo>
                  <a:pt x="5896" y="5896"/>
                </a:lnTo>
                <a:lnTo>
                  <a:pt x="11836" y="5896"/>
                </a:lnTo>
                <a:lnTo>
                  <a:pt x="11836" y="11836"/>
                </a:lnTo>
                <a:close/>
              </a:path>
              <a:path w="1938655" h="1814195">
                <a:moveTo>
                  <a:pt x="1926269" y="11836"/>
                </a:moveTo>
                <a:lnTo>
                  <a:pt x="11836" y="11836"/>
                </a:lnTo>
                <a:lnTo>
                  <a:pt x="11836" y="5896"/>
                </a:lnTo>
                <a:lnTo>
                  <a:pt x="1926269" y="5896"/>
                </a:lnTo>
                <a:lnTo>
                  <a:pt x="1926269" y="11836"/>
                </a:lnTo>
                <a:close/>
              </a:path>
              <a:path w="1938655" h="1814195">
                <a:moveTo>
                  <a:pt x="1932165" y="1808349"/>
                </a:moveTo>
                <a:lnTo>
                  <a:pt x="1926269" y="1808349"/>
                </a:lnTo>
                <a:lnTo>
                  <a:pt x="1926269" y="5896"/>
                </a:lnTo>
                <a:lnTo>
                  <a:pt x="1932165" y="5896"/>
                </a:lnTo>
                <a:lnTo>
                  <a:pt x="1932165" y="11836"/>
                </a:lnTo>
                <a:lnTo>
                  <a:pt x="1938091" y="11836"/>
                </a:lnTo>
                <a:lnTo>
                  <a:pt x="1938091" y="1802453"/>
                </a:lnTo>
                <a:lnTo>
                  <a:pt x="1932165" y="1802453"/>
                </a:lnTo>
                <a:lnTo>
                  <a:pt x="1932165" y="1808349"/>
                </a:lnTo>
                <a:close/>
              </a:path>
              <a:path w="1938655" h="1814195">
                <a:moveTo>
                  <a:pt x="1938061" y="11836"/>
                </a:moveTo>
                <a:lnTo>
                  <a:pt x="1932165" y="11836"/>
                </a:lnTo>
                <a:lnTo>
                  <a:pt x="1932165" y="5896"/>
                </a:lnTo>
                <a:lnTo>
                  <a:pt x="1938061" y="5896"/>
                </a:lnTo>
                <a:lnTo>
                  <a:pt x="1938061" y="11836"/>
                </a:lnTo>
                <a:close/>
              </a:path>
              <a:path w="1938655" h="1814195">
                <a:moveTo>
                  <a:pt x="11836" y="1808349"/>
                </a:moveTo>
                <a:lnTo>
                  <a:pt x="5896" y="1808349"/>
                </a:lnTo>
                <a:lnTo>
                  <a:pt x="5896" y="1802453"/>
                </a:lnTo>
                <a:lnTo>
                  <a:pt x="11836" y="1802453"/>
                </a:lnTo>
                <a:lnTo>
                  <a:pt x="11836" y="1808349"/>
                </a:lnTo>
                <a:close/>
              </a:path>
              <a:path w="1938655" h="1814195">
                <a:moveTo>
                  <a:pt x="1926269" y="1808349"/>
                </a:moveTo>
                <a:lnTo>
                  <a:pt x="11836" y="1808349"/>
                </a:lnTo>
                <a:lnTo>
                  <a:pt x="11836" y="1802453"/>
                </a:lnTo>
                <a:lnTo>
                  <a:pt x="1926269" y="1802453"/>
                </a:lnTo>
                <a:lnTo>
                  <a:pt x="1926269" y="1808349"/>
                </a:lnTo>
                <a:close/>
              </a:path>
              <a:path w="1938655" h="1814195">
                <a:moveTo>
                  <a:pt x="1938061" y="1808349"/>
                </a:moveTo>
                <a:lnTo>
                  <a:pt x="1932165" y="1808349"/>
                </a:lnTo>
                <a:lnTo>
                  <a:pt x="1932165" y="1802453"/>
                </a:lnTo>
                <a:lnTo>
                  <a:pt x="1938061" y="1802453"/>
                </a:lnTo>
                <a:lnTo>
                  <a:pt x="1938061" y="18083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2950653" y="1083004"/>
            <a:ext cx="1515110" cy="3092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850" spc="130" dirty="0">
                <a:latin typeface="Times New Roman"/>
                <a:cs typeface="Times New Roman"/>
              </a:rPr>
              <a:t>Foto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spc="100" dirty="0">
                <a:latin typeface="Times New Roman"/>
                <a:cs typeface="Times New Roman"/>
              </a:rPr>
              <a:t>do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spc="85" dirty="0">
                <a:latin typeface="Times New Roman"/>
                <a:cs typeface="Times New Roman"/>
              </a:rPr>
              <a:t>Autor</a:t>
            </a:r>
            <a:endParaRPr sz="1850">
              <a:latin typeface="Times New Roman"/>
              <a:cs typeface="Times New Roman"/>
            </a:endParaRPr>
          </a:p>
        </p:txBody>
      </p:sp>
      <p:pic>
        <p:nvPicPr>
          <p:cNvPr id="36" name="object 3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407273" y="18658189"/>
            <a:ext cx="1347661" cy="1334362"/>
          </a:xfrm>
          <a:prstGeom prst="rect">
            <a:avLst/>
          </a:prstGeom>
        </p:spPr>
      </p:pic>
      <p:sp>
        <p:nvSpPr>
          <p:cNvPr id="37" name="object 37"/>
          <p:cNvSpPr/>
          <p:nvPr/>
        </p:nvSpPr>
        <p:spPr>
          <a:xfrm>
            <a:off x="11091555" y="18689107"/>
            <a:ext cx="1390015" cy="1272540"/>
          </a:xfrm>
          <a:custGeom>
            <a:avLst/>
            <a:gdLst/>
            <a:ahLst/>
            <a:cxnLst/>
            <a:rect l="l" t="t" r="r" b="b"/>
            <a:pathLst>
              <a:path w="1390015" h="1272540">
                <a:moveTo>
                  <a:pt x="1386761" y="1272346"/>
                </a:moveTo>
                <a:lnTo>
                  <a:pt x="2615" y="1272346"/>
                </a:lnTo>
                <a:lnTo>
                  <a:pt x="0" y="1269728"/>
                </a:lnTo>
                <a:lnTo>
                  <a:pt x="0" y="2660"/>
                </a:lnTo>
                <a:lnTo>
                  <a:pt x="2659" y="0"/>
                </a:lnTo>
                <a:lnTo>
                  <a:pt x="1386806" y="0"/>
                </a:lnTo>
                <a:lnTo>
                  <a:pt x="1389421" y="2660"/>
                </a:lnTo>
                <a:lnTo>
                  <a:pt x="1389421" y="5896"/>
                </a:lnTo>
                <a:lnTo>
                  <a:pt x="5896" y="5896"/>
                </a:lnTo>
                <a:lnTo>
                  <a:pt x="5896" y="11836"/>
                </a:lnTo>
                <a:lnTo>
                  <a:pt x="11836" y="11836"/>
                </a:lnTo>
                <a:lnTo>
                  <a:pt x="11836" y="1260551"/>
                </a:lnTo>
                <a:lnTo>
                  <a:pt x="5896" y="1260551"/>
                </a:lnTo>
                <a:lnTo>
                  <a:pt x="5896" y="1266447"/>
                </a:lnTo>
                <a:lnTo>
                  <a:pt x="1389421" y="1266447"/>
                </a:lnTo>
                <a:lnTo>
                  <a:pt x="1389421" y="1269728"/>
                </a:lnTo>
                <a:lnTo>
                  <a:pt x="1386761" y="1272346"/>
                </a:lnTo>
                <a:close/>
              </a:path>
              <a:path w="1390015" h="1272540">
                <a:moveTo>
                  <a:pt x="11836" y="11836"/>
                </a:moveTo>
                <a:lnTo>
                  <a:pt x="5896" y="11836"/>
                </a:lnTo>
                <a:lnTo>
                  <a:pt x="5896" y="5896"/>
                </a:lnTo>
                <a:lnTo>
                  <a:pt x="11836" y="5896"/>
                </a:lnTo>
                <a:lnTo>
                  <a:pt x="11836" y="11836"/>
                </a:lnTo>
                <a:close/>
              </a:path>
              <a:path w="1390015" h="1272540">
                <a:moveTo>
                  <a:pt x="1377629" y="11836"/>
                </a:moveTo>
                <a:lnTo>
                  <a:pt x="11836" y="11836"/>
                </a:lnTo>
                <a:lnTo>
                  <a:pt x="11836" y="5896"/>
                </a:lnTo>
                <a:lnTo>
                  <a:pt x="1377629" y="5896"/>
                </a:lnTo>
                <a:lnTo>
                  <a:pt x="1377629" y="11836"/>
                </a:lnTo>
                <a:close/>
              </a:path>
              <a:path w="1390015" h="1272540">
                <a:moveTo>
                  <a:pt x="1383525" y="1266447"/>
                </a:moveTo>
                <a:lnTo>
                  <a:pt x="1377629" y="1266447"/>
                </a:lnTo>
                <a:lnTo>
                  <a:pt x="1377629" y="5896"/>
                </a:lnTo>
                <a:lnTo>
                  <a:pt x="1383525" y="5896"/>
                </a:lnTo>
                <a:lnTo>
                  <a:pt x="1383525" y="11836"/>
                </a:lnTo>
                <a:lnTo>
                  <a:pt x="1389421" y="11836"/>
                </a:lnTo>
                <a:lnTo>
                  <a:pt x="1389421" y="1260551"/>
                </a:lnTo>
                <a:lnTo>
                  <a:pt x="1383525" y="1260551"/>
                </a:lnTo>
                <a:lnTo>
                  <a:pt x="1383525" y="1266447"/>
                </a:lnTo>
                <a:close/>
              </a:path>
              <a:path w="1390015" h="1272540">
                <a:moveTo>
                  <a:pt x="1389421" y="11836"/>
                </a:moveTo>
                <a:lnTo>
                  <a:pt x="1383525" y="11836"/>
                </a:lnTo>
                <a:lnTo>
                  <a:pt x="1383525" y="5896"/>
                </a:lnTo>
                <a:lnTo>
                  <a:pt x="1389421" y="5896"/>
                </a:lnTo>
                <a:lnTo>
                  <a:pt x="1389421" y="11836"/>
                </a:lnTo>
                <a:close/>
              </a:path>
              <a:path w="1390015" h="1272540">
                <a:moveTo>
                  <a:pt x="11836" y="1266447"/>
                </a:moveTo>
                <a:lnTo>
                  <a:pt x="5896" y="1266447"/>
                </a:lnTo>
                <a:lnTo>
                  <a:pt x="5896" y="1260551"/>
                </a:lnTo>
                <a:lnTo>
                  <a:pt x="11836" y="1260551"/>
                </a:lnTo>
                <a:lnTo>
                  <a:pt x="11836" y="1266447"/>
                </a:lnTo>
                <a:close/>
              </a:path>
              <a:path w="1390015" h="1272540">
                <a:moveTo>
                  <a:pt x="1377629" y="1266447"/>
                </a:moveTo>
                <a:lnTo>
                  <a:pt x="11836" y="1266447"/>
                </a:lnTo>
                <a:lnTo>
                  <a:pt x="11836" y="1260551"/>
                </a:lnTo>
                <a:lnTo>
                  <a:pt x="1377629" y="1260551"/>
                </a:lnTo>
                <a:lnTo>
                  <a:pt x="1377629" y="1266447"/>
                </a:lnTo>
                <a:close/>
              </a:path>
              <a:path w="1390015" h="1272540">
                <a:moveTo>
                  <a:pt x="1389421" y="1266447"/>
                </a:moveTo>
                <a:lnTo>
                  <a:pt x="1383525" y="1266447"/>
                </a:lnTo>
                <a:lnTo>
                  <a:pt x="1383525" y="1260551"/>
                </a:lnTo>
                <a:lnTo>
                  <a:pt x="1389421" y="1260551"/>
                </a:lnTo>
                <a:lnTo>
                  <a:pt x="1389421" y="1266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1155188" y="18889195"/>
            <a:ext cx="126238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Instituição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-25" dirty="0">
                <a:latin typeface="Times New Roman"/>
                <a:cs typeface="Times New Roman"/>
              </a:rPr>
              <a:t>de </a:t>
            </a:r>
            <a:r>
              <a:rPr sz="1650" dirty="0">
                <a:latin typeface="Times New Roman"/>
                <a:cs typeface="Times New Roman"/>
              </a:rPr>
              <a:t>vínculo</a:t>
            </a:r>
            <a:r>
              <a:rPr sz="1650" spc="280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do </a:t>
            </a:r>
            <a:r>
              <a:rPr sz="1650" spc="85" dirty="0">
                <a:latin typeface="Times New Roman"/>
                <a:cs typeface="Times New Roman"/>
              </a:rPr>
              <a:t>autor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2812243" y="18698883"/>
            <a:ext cx="1390015" cy="1272540"/>
          </a:xfrm>
          <a:custGeom>
            <a:avLst/>
            <a:gdLst/>
            <a:ahLst/>
            <a:cxnLst/>
            <a:rect l="l" t="t" r="r" b="b"/>
            <a:pathLst>
              <a:path w="1390015" h="1272540">
                <a:moveTo>
                  <a:pt x="1386761" y="1272346"/>
                </a:moveTo>
                <a:lnTo>
                  <a:pt x="2615" y="1272346"/>
                </a:lnTo>
                <a:lnTo>
                  <a:pt x="0" y="1269728"/>
                </a:lnTo>
                <a:lnTo>
                  <a:pt x="0" y="2660"/>
                </a:lnTo>
                <a:lnTo>
                  <a:pt x="2659" y="0"/>
                </a:lnTo>
                <a:lnTo>
                  <a:pt x="1386806" y="0"/>
                </a:lnTo>
                <a:lnTo>
                  <a:pt x="1389421" y="2660"/>
                </a:lnTo>
                <a:lnTo>
                  <a:pt x="1389421" y="5896"/>
                </a:lnTo>
                <a:lnTo>
                  <a:pt x="5896" y="5896"/>
                </a:lnTo>
                <a:lnTo>
                  <a:pt x="5896" y="11836"/>
                </a:lnTo>
                <a:lnTo>
                  <a:pt x="11836" y="11836"/>
                </a:lnTo>
                <a:lnTo>
                  <a:pt x="11836" y="1260551"/>
                </a:lnTo>
                <a:lnTo>
                  <a:pt x="5896" y="1260551"/>
                </a:lnTo>
                <a:lnTo>
                  <a:pt x="5896" y="1266447"/>
                </a:lnTo>
                <a:lnTo>
                  <a:pt x="1389421" y="1266447"/>
                </a:lnTo>
                <a:lnTo>
                  <a:pt x="1389421" y="1269728"/>
                </a:lnTo>
                <a:lnTo>
                  <a:pt x="1386761" y="1272346"/>
                </a:lnTo>
                <a:close/>
              </a:path>
              <a:path w="1390015" h="1272540">
                <a:moveTo>
                  <a:pt x="11836" y="11836"/>
                </a:moveTo>
                <a:lnTo>
                  <a:pt x="5896" y="11836"/>
                </a:lnTo>
                <a:lnTo>
                  <a:pt x="5896" y="5896"/>
                </a:lnTo>
                <a:lnTo>
                  <a:pt x="11836" y="5896"/>
                </a:lnTo>
                <a:lnTo>
                  <a:pt x="11836" y="11836"/>
                </a:lnTo>
                <a:close/>
              </a:path>
              <a:path w="1390015" h="1272540">
                <a:moveTo>
                  <a:pt x="1377629" y="11836"/>
                </a:moveTo>
                <a:lnTo>
                  <a:pt x="11836" y="11836"/>
                </a:lnTo>
                <a:lnTo>
                  <a:pt x="11836" y="5896"/>
                </a:lnTo>
                <a:lnTo>
                  <a:pt x="1377629" y="5896"/>
                </a:lnTo>
                <a:lnTo>
                  <a:pt x="1377629" y="11836"/>
                </a:lnTo>
                <a:close/>
              </a:path>
              <a:path w="1390015" h="1272540">
                <a:moveTo>
                  <a:pt x="1383525" y="1266447"/>
                </a:moveTo>
                <a:lnTo>
                  <a:pt x="1377629" y="1266447"/>
                </a:lnTo>
                <a:lnTo>
                  <a:pt x="1377629" y="5896"/>
                </a:lnTo>
                <a:lnTo>
                  <a:pt x="1383525" y="5896"/>
                </a:lnTo>
                <a:lnTo>
                  <a:pt x="1383525" y="11836"/>
                </a:lnTo>
                <a:lnTo>
                  <a:pt x="1389421" y="11836"/>
                </a:lnTo>
                <a:lnTo>
                  <a:pt x="1389421" y="1260551"/>
                </a:lnTo>
                <a:lnTo>
                  <a:pt x="1383525" y="1260551"/>
                </a:lnTo>
                <a:lnTo>
                  <a:pt x="1383525" y="1266447"/>
                </a:lnTo>
                <a:close/>
              </a:path>
              <a:path w="1390015" h="1272540">
                <a:moveTo>
                  <a:pt x="1389421" y="11836"/>
                </a:moveTo>
                <a:lnTo>
                  <a:pt x="1383525" y="11836"/>
                </a:lnTo>
                <a:lnTo>
                  <a:pt x="1383525" y="5896"/>
                </a:lnTo>
                <a:lnTo>
                  <a:pt x="1389421" y="5896"/>
                </a:lnTo>
                <a:lnTo>
                  <a:pt x="1389421" y="11836"/>
                </a:lnTo>
                <a:close/>
              </a:path>
              <a:path w="1390015" h="1272540">
                <a:moveTo>
                  <a:pt x="11836" y="1266447"/>
                </a:moveTo>
                <a:lnTo>
                  <a:pt x="5896" y="1266447"/>
                </a:lnTo>
                <a:lnTo>
                  <a:pt x="5896" y="1260551"/>
                </a:lnTo>
                <a:lnTo>
                  <a:pt x="11836" y="1260551"/>
                </a:lnTo>
                <a:lnTo>
                  <a:pt x="11836" y="1266447"/>
                </a:lnTo>
                <a:close/>
              </a:path>
              <a:path w="1390015" h="1272540">
                <a:moveTo>
                  <a:pt x="1377629" y="1266447"/>
                </a:moveTo>
                <a:lnTo>
                  <a:pt x="11836" y="1266447"/>
                </a:lnTo>
                <a:lnTo>
                  <a:pt x="11836" y="1260551"/>
                </a:lnTo>
                <a:lnTo>
                  <a:pt x="1377629" y="1260551"/>
                </a:lnTo>
                <a:lnTo>
                  <a:pt x="1377629" y="1266447"/>
                </a:lnTo>
                <a:close/>
              </a:path>
              <a:path w="1390015" h="1272540">
                <a:moveTo>
                  <a:pt x="1389421" y="1266447"/>
                </a:moveTo>
                <a:lnTo>
                  <a:pt x="1383525" y="1266447"/>
                </a:lnTo>
                <a:lnTo>
                  <a:pt x="1383525" y="1260551"/>
                </a:lnTo>
                <a:lnTo>
                  <a:pt x="1389421" y="1260551"/>
                </a:lnTo>
                <a:lnTo>
                  <a:pt x="1389421" y="1266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12875876" y="18898972"/>
            <a:ext cx="1262380" cy="78613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Instituição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-25" dirty="0">
                <a:latin typeface="Times New Roman"/>
                <a:cs typeface="Times New Roman"/>
              </a:rPr>
              <a:t>de </a:t>
            </a:r>
            <a:r>
              <a:rPr sz="1650" spc="65" dirty="0">
                <a:latin typeface="Times New Roman"/>
                <a:cs typeface="Times New Roman"/>
              </a:rPr>
              <a:t>fomento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650" spc="-25" dirty="0">
                <a:latin typeface="Times New Roman"/>
                <a:cs typeface="Times New Roman"/>
              </a:rPr>
              <a:t>(se </a:t>
            </a:r>
            <a:r>
              <a:rPr sz="1650" spc="45" dirty="0">
                <a:latin typeface="Times New Roman"/>
                <a:cs typeface="Times New Roman"/>
              </a:rPr>
              <a:t>houver)</a:t>
            </a:r>
            <a:endParaRPr sz="1650">
              <a:latin typeface="Times New Roman"/>
              <a:cs typeface="Times New Roman"/>
            </a:endParaRPr>
          </a:p>
        </p:txBody>
      </p:sp>
      <p:pic>
        <p:nvPicPr>
          <p:cNvPr id="41" name="object 4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81976" y="18786248"/>
            <a:ext cx="1387559" cy="1006313"/>
          </a:xfrm>
          <a:prstGeom prst="rect">
            <a:avLst/>
          </a:prstGeom>
        </p:spPr>
      </p:pic>
      <p:sp>
        <p:nvSpPr>
          <p:cNvPr id="42" name="CaixaDeTexto 41">
            <a:extLst>
              <a:ext uri="{FF2B5EF4-FFF2-40B4-BE49-F238E27FC236}">
                <a16:creationId xmlns:a16="http://schemas.microsoft.com/office/drawing/2014/main" id="{A7463E51-640E-3280-F974-A76B34497B2E}"/>
              </a:ext>
            </a:extLst>
          </p:cNvPr>
          <p:cNvSpPr txBox="1"/>
          <p:nvPr/>
        </p:nvSpPr>
        <p:spPr>
          <a:xfrm>
            <a:off x="871154" y="17071159"/>
            <a:ext cx="5441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autor deve usar o máximo de figuras ou tabelas para que o poster fique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auto-explicativo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Também pode alterar a disposição dos tópicos e o tamanho das logomarcas do APOIO caso precise, para melhorar a montagem do trabalho, deixando o mínimo de espaços em branco.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858</Words>
  <Application>Microsoft Office PowerPoint</Application>
  <PresentationFormat>Personalizar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Poster XXX JOME</dc:title>
  <dc:creator>Ane Nunes</dc:creator>
  <cp:keywords>DAGj3xdHCus,BADPpztOBUU,0</cp:keywords>
  <cp:lastModifiedBy>Clinica Vivacce</cp:lastModifiedBy>
  <cp:revision>1</cp:revision>
  <dcterms:created xsi:type="dcterms:W3CDTF">2025-04-13T17:38:57Z</dcterms:created>
  <dcterms:modified xsi:type="dcterms:W3CDTF">2025-04-20T19:57:51Z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2025-04-13T00:00:00Z</vt:filetime>
  </property>
  <property fmtid="{D5CDD505-2E9C-101B-9397-08002B2CF9AE}" pid="3" name="Creator">
    <vt:lpwstr>Canva</vt:lpwstr>
  </property>
  <property fmtid="{D5CDD505-2E9C-101B-9397-08002B2CF9AE}" pid="4" name="LastSaved">
    <vt:filetime>2025-04-13T00:00:00Z</vt:filetime>
  </property>
  <property fmtid="{D5CDD505-2E9C-101B-9397-08002B2CF9AE}" pid="5" name="Producer">
    <vt:lpwstr>Canva</vt:lpwstr>
  </property>
</Properties>
</file>